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5"/>
  </p:sldMasterIdLst>
  <p:notesMasterIdLst>
    <p:notesMasterId r:id="rId28"/>
  </p:notesMasterIdLst>
  <p:handoutMasterIdLst>
    <p:handoutMasterId r:id="rId29"/>
  </p:handoutMasterIdLst>
  <p:sldIdLst>
    <p:sldId id="258" r:id="rId6"/>
    <p:sldId id="260" r:id="rId7"/>
    <p:sldId id="288" r:id="rId8"/>
    <p:sldId id="289" r:id="rId9"/>
    <p:sldId id="299" r:id="rId10"/>
    <p:sldId id="306" r:id="rId11"/>
    <p:sldId id="321" r:id="rId12"/>
    <p:sldId id="312" r:id="rId13"/>
    <p:sldId id="322" r:id="rId14"/>
    <p:sldId id="287" r:id="rId15"/>
    <p:sldId id="291" r:id="rId16"/>
    <p:sldId id="313" r:id="rId17"/>
    <p:sldId id="314" r:id="rId18"/>
    <p:sldId id="309" r:id="rId19"/>
    <p:sldId id="318" r:id="rId20"/>
    <p:sldId id="298" r:id="rId21"/>
    <p:sldId id="281" r:id="rId22"/>
    <p:sldId id="301" r:id="rId23"/>
    <p:sldId id="323" r:id="rId24"/>
    <p:sldId id="302" r:id="rId25"/>
    <p:sldId id="292"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Ivey" initials="AI" lastIdx="9" clrIdx="0">
    <p:extLst>
      <p:ext uri="{19B8F6BF-5375-455C-9EA6-DF929625EA0E}">
        <p15:presenceInfo xmlns:p15="http://schemas.microsoft.com/office/powerpoint/2012/main" userId="S::aivey@airweb.org::367e2130-e937-48eb-9c56-54ce8e9c77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6"/>
    <p:restoredTop sz="85760" autoAdjust="0"/>
  </p:normalViewPr>
  <p:slideViewPr>
    <p:cSldViewPr snapToGrid="0" snapToObjects="1">
      <p:cViewPr varScale="1">
        <p:scale>
          <a:sx n="80" d="100"/>
          <a:sy n="80" d="100"/>
        </p:scale>
        <p:origin x="40" y="1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136"/>
    </p:cViewPr>
  </p:sorterViewPr>
  <p:notesViewPr>
    <p:cSldViewPr snapToGrid="0" snapToObject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7B66A-661B-9D4E-9140-649B3CC6AB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87571B-E54D-E040-ACFD-BBCBB230E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FA5234-6FCE-6C4C-8813-7F649DD0D88C}" type="datetimeFigureOut">
              <a:rPr lang="en-US" smtClean="0"/>
              <a:t>5/30/2023</a:t>
            </a:fld>
            <a:endParaRPr lang="en-US"/>
          </a:p>
        </p:txBody>
      </p:sp>
      <p:sp>
        <p:nvSpPr>
          <p:cNvPr id="4" name="Footer Placeholder 3">
            <a:extLst>
              <a:ext uri="{FF2B5EF4-FFF2-40B4-BE49-F238E27FC236}">
                <a16:creationId xmlns:a16="http://schemas.microsoft.com/office/drawing/2014/main" id="{51BADCDC-CCD3-F448-A55C-1CEEC27759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7C3915-D310-A14C-8133-EAFE2E39E8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D96FC-ADA9-EC45-AA67-D71DECC01607}" type="slidenum">
              <a:rPr lang="en-US" smtClean="0"/>
              <a:t>‹#›</a:t>
            </a:fld>
            <a:endParaRPr lang="en-US"/>
          </a:p>
        </p:txBody>
      </p:sp>
    </p:spTree>
    <p:extLst>
      <p:ext uri="{BB962C8B-B14F-4D97-AF65-F5344CB8AC3E}">
        <p14:creationId xmlns:p14="http://schemas.microsoft.com/office/powerpoint/2010/main" val="1881119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95A0E-A904-334A-A282-8C2EAB43FA1F}"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32841-FF94-8543-8663-61C5EC6E88DF}" type="slidenum">
              <a:rPr lang="en-US" smtClean="0"/>
              <a:t>‹#›</a:t>
            </a:fld>
            <a:endParaRPr lang="en-US"/>
          </a:p>
        </p:txBody>
      </p:sp>
    </p:spTree>
    <p:extLst>
      <p:ext uri="{BB962C8B-B14F-4D97-AF65-F5344CB8AC3E}">
        <p14:creationId xmlns:p14="http://schemas.microsoft.com/office/powerpoint/2010/main" val="245856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1</a:t>
            </a:fld>
            <a:endParaRPr lang="en-US"/>
          </a:p>
        </p:txBody>
      </p:sp>
    </p:spTree>
    <p:extLst>
      <p:ext uri="{BB962C8B-B14F-4D97-AF65-F5344CB8AC3E}">
        <p14:creationId xmlns:p14="http://schemas.microsoft.com/office/powerpoint/2010/main" val="319614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2</a:t>
            </a:fld>
            <a:endParaRPr lang="en-US"/>
          </a:p>
        </p:txBody>
      </p:sp>
    </p:spTree>
    <p:extLst>
      <p:ext uri="{BB962C8B-B14F-4D97-AF65-F5344CB8AC3E}">
        <p14:creationId xmlns:p14="http://schemas.microsoft.com/office/powerpoint/2010/main" val="131099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3</a:t>
            </a:fld>
            <a:endParaRPr lang="en-US"/>
          </a:p>
        </p:txBody>
      </p:sp>
    </p:spTree>
    <p:extLst>
      <p:ext uri="{BB962C8B-B14F-4D97-AF65-F5344CB8AC3E}">
        <p14:creationId xmlns:p14="http://schemas.microsoft.com/office/powerpoint/2010/main" val="88097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4</a:t>
            </a:fld>
            <a:endParaRPr lang="en-US"/>
          </a:p>
        </p:txBody>
      </p:sp>
    </p:spTree>
    <p:extLst>
      <p:ext uri="{BB962C8B-B14F-4D97-AF65-F5344CB8AC3E}">
        <p14:creationId xmlns:p14="http://schemas.microsoft.com/office/powerpoint/2010/main" val="171945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7</a:t>
            </a:fld>
            <a:endParaRPr lang="en-US"/>
          </a:p>
        </p:txBody>
      </p:sp>
    </p:spTree>
    <p:extLst>
      <p:ext uri="{BB962C8B-B14F-4D97-AF65-F5344CB8AC3E}">
        <p14:creationId xmlns:p14="http://schemas.microsoft.com/office/powerpoint/2010/main" val="335354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advisor work with students saying you are identified with risk (movie: Minority Report)</a:t>
            </a:r>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20</a:t>
            </a:fld>
            <a:endParaRPr lang="en-US"/>
          </a:p>
        </p:txBody>
      </p:sp>
    </p:spTree>
    <p:extLst>
      <p:ext uri="{BB962C8B-B14F-4D97-AF65-F5344CB8AC3E}">
        <p14:creationId xmlns:p14="http://schemas.microsoft.com/office/powerpoint/2010/main" val="123247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21</a:t>
            </a:fld>
            <a:endParaRPr lang="en-US"/>
          </a:p>
        </p:txBody>
      </p:sp>
    </p:spTree>
    <p:extLst>
      <p:ext uri="{BB962C8B-B14F-4D97-AF65-F5344CB8AC3E}">
        <p14:creationId xmlns:p14="http://schemas.microsoft.com/office/powerpoint/2010/main" val="459019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solidFill>
          <a:schemeClr val="bg1"/>
        </a:solidFill>
        <a:effectLst/>
      </p:bgPr>
    </p:bg>
    <p:spTree>
      <p:nvGrpSpPr>
        <p:cNvPr id="1" name=""/>
        <p:cNvGrpSpPr/>
        <p:nvPr/>
      </p:nvGrpSpPr>
      <p:grpSpPr>
        <a:xfrm>
          <a:off x="0" y="0"/>
          <a:ext cx="0" cy="0"/>
          <a:chOff x="0" y="0"/>
          <a:chExt cx="0" cy="0"/>
        </a:xfrm>
      </p:grpSpPr>
      <p:pic>
        <p:nvPicPr>
          <p:cNvPr id="9" name="Picture 8" descr="AIR Forum | Cleveland, OH May 30 - June 2, 2023">
            <a:extLst>
              <a:ext uri="{FF2B5EF4-FFF2-40B4-BE49-F238E27FC236}">
                <a16:creationId xmlns:a16="http://schemas.microsoft.com/office/drawing/2014/main" id="{F8660046-46BE-F64A-AA1E-5D0A5321D43C}"/>
              </a:ext>
            </a:extLst>
          </p:cNvPr>
          <p:cNvPicPr>
            <a:picLocks noChangeAspect="1"/>
          </p:cNvPicPr>
          <p:nvPr userDrawn="1"/>
        </p:nvPicPr>
        <p:blipFill>
          <a:blip r:embed="rId2"/>
          <a:srcRect/>
          <a:stretch/>
        </p:blipFill>
        <p:spPr>
          <a:xfrm>
            <a:off x="1039102" y="985594"/>
            <a:ext cx="5206080" cy="1101771"/>
          </a:xfrm>
          <a:prstGeom prst="rect">
            <a:avLst/>
          </a:prstGeom>
        </p:spPr>
      </p:pic>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281246"/>
            <a:ext cx="9606988" cy="2892830"/>
          </a:xfrm>
          <a:prstGeom prst="rect">
            <a:avLst/>
          </a:prstGeom>
        </p:spPr>
        <p:txBody>
          <a:bodyPr anchor="b"/>
          <a:lstStyle>
            <a:lvl1pPr algn="l">
              <a:defRPr sz="6000" b="1">
                <a:solidFill>
                  <a:schemeClr val="tx1"/>
                </a:solidFill>
                <a:latin typeface="+mn-lt"/>
              </a:defRPr>
            </a:lvl1pPr>
          </a:lstStyle>
          <a:p>
            <a:r>
              <a:rPr lang="en-US" dirty="0"/>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5402734"/>
            <a:ext cx="9606988" cy="1672542"/>
          </a:xfrm>
        </p:spPr>
        <p:txBody>
          <a:bodyPr>
            <a:noAutofit/>
          </a:bodyPr>
          <a:lstStyle>
            <a:lvl1pPr marL="0" indent="0" algn="l">
              <a:lnSpc>
                <a:spcPts val="15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p>
        </p:txBody>
      </p:sp>
      <p:pic>
        <p:nvPicPr>
          <p:cNvPr id="2" name="Graphic 1">
            <a:extLst>
              <a:ext uri="{FF2B5EF4-FFF2-40B4-BE49-F238E27FC236}">
                <a16:creationId xmlns:a16="http://schemas.microsoft.com/office/drawing/2014/main" id="{4EE88813-2D88-0D25-47ED-ECAA76550D9A}"/>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b="42267"/>
          <a:stretch/>
        </p:blipFill>
        <p:spPr>
          <a:xfrm>
            <a:off x="6740938" y="2898668"/>
            <a:ext cx="5299364" cy="3959332"/>
          </a:xfrm>
          <a:prstGeom prst="rect">
            <a:avLst/>
          </a:prstGeom>
        </p:spPr>
      </p:pic>
      <p:pic>
        <p:nvPicPr>
          <p:cNvPr id="3" name="Graphic 2">
            <a:extLst>
              <a:ext uri="{FF2B5EF4-FFF2-40B4-BE49-F238E27FC236}">
                <a16:creationId xmlns:a16="http://schemas.microsoft.com/office/drawing/2014/main" id="{241CCB7A-C707-85EE-F1B1-7538E9BD1500}"/>
              </a:ext>
              <a:ext uri="{C183D7F6-B498-43B3-948B-1728B52AA6E4}">
                <adec:decorative xmlns:adec="http://schemas.microsoft.com/office/drawing/2017/decorative" xmlns="" val="1"/>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12495" t="20837"/>
          <a:stretch/>
        </p:blipFill>
        <p:spPr>
          <a:xfrm flipH="1">
            <a:off x="8146540" y="0"/>
            <a:ext cx="4045459" cy="4736199"/>
          </a:xfrm>
          <a:prstGeom prst="rect">
            <a:avLst/>
          </a:prstGeom>
        </p:spPr>
      </p:pic>
    </p:spTree>
    <p:extLst>
      <p:ext uri="{BB962C8B-B14F-4D97-AF65-F5344CB8AC3E}">
        <p14:creationId xmlns:p14="http://schemas.microsoft.com/office/powerpoint/2010/main" val="83735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29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Rectanlge Image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C24A3A-9B25-D748-A748-6D97FE89D38C}"/>
              </a:ext>
              <a:ext uri="{C183D7F6-B498-43B3-948B-1728B52AA6E4}">
                <adec:decorative xmlns:adec="http://schemas.microsoft.com/office/drawing/2017/decorative" xmlns="" val="1"/>
              </a:ext>
            </a:extLst>
          </p:cNvPr>
          <p:cNvSpPr/>
          <p:nvPr userDrawn="1"/>
        </p:nvSpPr>
        <p:spPr>
          <a:xfrm>
            <a:off x="0" y="365125"/>
            <a:ext cx="1491916" cy="14477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5BFB-0B47-9444-8568-98E6B00125EE}"/>
              </a:ext>
            </a:extLst>
          </p:cNvPr>
          <p:cNvSpPr>
            <a:spLocks noGrp="1"/>
          </p:cNvSpPr>
          <p:nvPr>
            <p:ph type="title"/>
          </p:nvPr>
        </p:nvSpPr>
        <p:spPr/>
        <p:txBody>
          <a:bodyPr/>
          <a:lstStyle>
            <a:lvl1pPr algn="ctr">
              <a:defRPr/>
            </a:lvl1pPr>
          </a:lstStyle>
          <a:p>
            <a:r>
              <a:rPr lang="en-US" dirty="0"/>
              <a:t>Click to edit Master title style</a:t>
            </a:r>
          </a:p>
        </p:txBody>
      </p:sp>
      <p:sp>
        <p:nvSpPr>
          <p:cNvPr id="16" name="Picture Placeholder 3">
            <a:extLst>
              <a:ext uri="{FF2B5EF4-FFF2-40B4-BE49-F238E27FC236}">
                <a16:creationId xmlns:a16="http://schemas.microsoft.com/office/drawing/2014/main" id="{9CE63BFD-FA76-6E44-A21C-8AC2D3DC010F}"/>
              </a:ext>
            </a:extLst>
          </p:cNvPr>
          <p:cNvSpPr>
            <a:spLocks noGrp="1"/>
          </p:cNvSpPr>
          <p:nvPr>
            <p:ph type="pic" sz="quarter" idx="31"/>
          </p:nvPr>
        </p:nvSpPr>
        <p:spPr>
          <a:xfrm>
            <a:off x="813509" y="1812889"/>
            <a:ext cx="2009775" cy="2009775"/>
          </a:xfrm>
        </p:spPr>
        <p:txBody>
          <a:bodyPr/>
          <a:lstStyle/>
          <a:p>
            <a:endParaRPr lang="en-US" dirty="0"/>
          </a:p>
        </p:txBody>
      </p:sp>
      <p:sp>
        <p:nvSpPr>
          <p:cNvPr id="40" name="Text Placeholder 3">
            <a:extLst>
              <a:ext uri="{FF2B5EF4-FFF2-40B4-BE49-F238E27FC236}">
                <a16:creationId xmlns:a16="http://schemas.microsoft.com/office/drawing/2014/main" id="{0DC1C2CB-086F-0A48-92C3-FA54C5FA8205}"/>
              </a:ext>
            </a:extLst>
          </p:cNvPr>
          <p:cNvSpPr>
            <a:spLocks noGrp="1"/>
          </p:cNvSpPr>
          <p:nvPr>
            <p:ph type="body" sz="quarter" idx="27" hasCustomPrompt="1"/>
          </p:nvPr>
        </p:nvSpPr>
        <p:spPr>
          <a:xfrm>
            <a:off x="553952"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35" name="Text Placeholder 17">
            <a:extLst>
              <a:ext uri="{FF2B5EF4-FFF2-40B4-BE49-F238E27FC236}">
                <a16:creationId xmlns:a16="http://schemas.microsoft.com/office/drawing/2014/main" id="{A300A1A3-58E3-5442-8334-86ED4D17BAF3}"/>
              </a:ext>
            </a:extLst>
          </p:cNvPr>
          <p:cNvSpPr>
            <a:spLocks noGrp="1"/>
          </p:cNvSpPr>
          <p:nvPr>
            <p:ph type="body" sz="quarter" idx="26" hasCustomPrompt="1"/>
          </p:nvPr>
        </p:nvSpPr>
        <p:spPr>
          <a:xfrm>
            <a:off x="554136"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p>
        </p:txBody>
      </p:sp>
      <p:sp>
        <p:nvSpPr>
          <p:cNvPr id="17" name="Picture Placeholder 3">
            <a:extLst>
              <a:ext uri="{FF2B5EF4-FFF2-40B4-BE49-F238E27FC236}">
                <a16:creationId xmlns:a16="http://schemas.microsoft.com/office/drawing/2014/main" id="{C64CF095-C98E-164D-A0FE-DB8C6658651C}"/>
              </a:ext>
            </a:extLst>
          </p:cNvPr>
          <p:cNvSpPr>
            <a:spLocks noGrp="1"/>
          </p:cNvSpPr>
          <p:nvPr>
            <p:ph type="pic" sz="quarter" idx="32"/>
          </p:nvPr>
        </p:nvSpPr>
        <p:spPr>
          <a:xfrm>
            <a:off x="3662105" y="1812888"/>
            <a:ext cx="2009775" cy="2009775"/>
          </a:xfrm>
        </p:spPr>
        <p:txBody>
          <a:bodyPr/>
          <a:lstStyle/>
          <a:p>
            <a:endParaRPr lang="en-US"/>
          </a:p>
        </p:txBody>
      </p:sp>
      <p:sp>
        <p:nvSpPr>
          <p:cNvPr id="42" name="Text Placeholder 3">
            <a:extLst>
              <a:ext uri="{FF2B5EF4-FFF2-40B4-BE49-F238E27FC236}">
                <a16:creationId xmlns:a16="http://schemas.microsoft.com/office/drawing/2014/main" id="{2DD4985F-DB40-B147-9AEB-324311315469}"/>
              </a:ext>
            </a:extLst>
          </p:cNvPr>
          <p:cNvSpPr>
            <a:spLocks noGrp="1"/>
          </p:cNvSpPr>
          <p:nvPr>
            <p:ph type="body" sz="quarter" idx="30" hasCustomPrompt="1"/>
          </p:nvPr>
        </p:nvSpPr>
        <p:spPr>
          <a:xfrm>
            <a:off x="3402548"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41" name="Text Placeholder 17">
            <a:extLst>
              <a:ext uri="{FF2B5EF4-FFF2-40B4-BE49-F238E27FC236}">
                <a16:creationId xmlns:a16="http://schemas.microsoft.com/office/drawing/2014/main" id="{2713FDD1-0353-284E-8E2E-00F0DED93DAA}"/>
              </a:ext>
            </a:extLst>
          </p:cNvPr>
          <p:cNvSpPr>
            <a:spLocks noGrp="1"/>
          </p:cNvSpPr>
          <p:nvPr>
            <p:ph type="body" sz="quarter" idx="29" hasCustomPrompt="1"/>
          </p:nvPr>
        </p:nvSpPr>
        <p:spPr>
          <a:xfrm>
            <a:off x="3402732"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p>
        </p:txBody>
      </p:sp>
      <p:sp>
        <p:nvSpPr>
          <p:cNvPr id="22" name="Picture Placeholder 3">
            <a:extLst>
              <a:ext uri="{FF2B5EF4-FFF2-40B4-BE49-F238E27FC236}">
                <a16:creationId xmlns:a16="http://schemas.microsoft.com/office/drawing/2014/main" id="{AE8B4CB4-C73F-3143-B132-C17DE67D965A}"/>
              </a:ext>
            </a:extLst>
          </p:cNvPr>
          <p:cNvSpPr>
            <a:spLocks noGrp="1"/>
          </p:cNvSpPr>
          <p:nvPr>
            <p:ph type="pic" sz="quarter" idx="33"/>
          </p:nvPr>
        </p:nvSpPr>
        <p:spPr>
          <a:xfrm>
            <a:off x="6510701" y="1812888"/>
            <a:ext cx="2009775" cy="2009775"/>
          </a:xfrm>
        </p:spPr>
        <p:txBody>
          <a:bodyPr/>
          <a:lstStyle/>
          <a:p>
            <a:endParaRPr lang="en-US"/>
          </a:p>
        </p:txBody>
      </p:sp>
      <p:sp>
        <p:nvSpPr>
          <p:cNvPr id="24" name="Text Placeholder 3">
            <a:extLst>
              <a:ext uri="{FF2B5EF4-FFF2-40B4-BE49-F238E27FC236}">
                <a16:creationId xmlns:a16="http://schemas.microsoft.com/office/drawing/2014/main" id="{FE792EF2-92BE-BA44-BDC7-15883AC07DA9}"/>
              </a:ext>
            </a:extLst>
          </p:cNvPr>
          <p:cNvSpPr>
            <a:spLocks noGrp="1"/>
          </p:cNvSpPr>
          <p:nvPr>
            <p:ph type="body" sz="quarter" idx="22" hasCustomPrompt="1"/>
          </p:nvPr>
        </p:nvSpPr>
        <p:spPr>
          <a:xfrm>
            <a:off x="6251144"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21" name="Text Placeholder 17">
            <a:extLst>
              <a:ext uri="{FF2B5EF4-FFF2-40B4-BE49-F238E27FC236}">
                <a16:creationId xmlns:a16="http://schemas.microsoft.com/office/drawing/2014/main" id="{B42FB970-44CC-E64C-B488-7F3604905A25}"/>
              </a:ext>
            </a:extLst>
          </p:cNvPr>
          <p:cNvSpPr>
            <a:spLocks noGrp="1"/>
          </p:cNvSpPr>
          <p:nvPr>
            <p:ph type="body" sz="quarter" idx="13" hasCustomPrompt="1"/>
          </p:nvPr>
        </p:nvSpPr>
        <p:spPr>
          <a:xfrm>
            <a:off x="6251328" y="463898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p>
        </p:txBody>
      </p:sp>
      <p:sp>
        <p:nvSpPr>
          <p:cNvPr id="23" name="Picture Placeholder 3">
            <a:extLst>
              <a:ext uri="{FF2B5EF4-FFF2-40B4-BE49-F238E27FC236}">
                <a16:creationId xmlns:a16="http://schemas.microsoft.com/office/drawing/2014/main" id="{EEB11961-DEBE-B648-8429-07D5A5F9F308}"/>
              </a:ext>
            </a:extLst>
          </p:cNvPr>
          <p:cNvSpPr>
            <a:spLocks noGrp="1"/>
          </p:cNvSpPr>
          <p:nvPr>
            <p:ph type="pic" sz="quarter" idx="34"/>
          </p:nvPr>
        </p:nvSpPr>
        <p:spPr>
          <a:xfrm>
            <a:off x="9359297" y="1812887"/>
            <a:ext cx="2009775" cy="2009775"/>
          </a:xfrm>
        </p:spPr>
        <p:txBody>
          <a:bodyPr/>
          <a:lstStyle/>
          <a:p>
            <a:endParaRPr lang="en-US"/>
          </a:p>
        </p:txBody>
      </p:sp>
      <p:sp>
        <p:nvSpPr>
          <p:cNvPr id="34" name="Text Placeholder 3">
            <a:extLst>
              <a:ext uri="{FF2B5EF4-FFF2-40B4-BE49-F238E27FC236}">
                <a16:creationId xmlns:a16="http://schemas.microsoft.com/office/drawing/2014/main" id="{AF87827B-1769-594A-93B4-D22458EFE0B4}"/>
              </a:ext>
            </a:extLst>
          </p:cNvPr>
          <p:cNvSpPr>
            <a:spLocks noGrp="1"/>
          </p:cNvSpPr>
          <p:nvPr>
            <p:ph type="body" sz="quarter" idx="24" hasCustomPrompt="1"/>
          </p:nvPr>
        </p:nvSpPr>
        <p:spPr>
          <a:xfrm>
            <a:off x="9099740" y="4033452"/>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20" name="Text Placeholder 17">
            <a:extLst>
              <a:ext uri="{FF2B5EF4-FFF2-40B4-BE49-F238E27FC236}">
                <a16:creationId xmlns:a16="http://schemas.microsoft.com/office/drawing/2014/main" id="{B99818BA-56B8-094B-BABA-43878A211F10}"/>
              </a:ext>
            </a:extLst>
          </p:cNvPr>
          <p:cNvSpPr>
            <a:spLocks noGrp="1"/>
          </p:cNvSpPr>
          <p:nvPr>
            <p:ph type="body" sz="quarter" idx="12" hasCustomPrompt="1"/>
          </p:nvPr>
        </p:nvSpPr>
        <p:spPr>
          <a:xfrm>
            <a:off x="9099924" y="4638800"/>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p>
        </p:txBody>
      </p:sp>
    </p:spTree>
    <p:extLst>
      <p:ext uri="{BB962C8B-B14F-4D97-AF65-F5344CB8AC3E}">
        <p14:creationId xmlns:p14="http://schemas.microsoft.com/office/powerpoint/2010/main" val="101184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ur Item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0869E9-1551-9147-92B2-951D1930298E}"/>
              </a:ext>
              <a:ext uri="{C183D7F6-B498-43B3-948B-1728B52AA6E4}">
                <adec:decorative xmlns:adec="http://schemas.microsoft.com/office/drawing/2017/decorative" xmlns="" val="1"/>
              </a:ext>
            </a:extLst>
          </p:cNvPr>
          <p:cNvSpPr/>
          <p:nvPr userDrawn="1"/>
        </p:nvSpPr>
        <p:spPr>
          <a:xfrm>
            <a:off x="0" y="365126"/>
            <a:ext cx="1491916" cy="1310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F45BFB-0B47-9444-8568-98E6B00125EE}"/>
              </a:ext>
            </a:extLst>
          </p:cNvPr>
          <p:cNvSpPr>
            <a:spLocks noGrp="1"/>
          </p:cNvSpPr>
          <p:nvPr>
            <p:ph type="title"/>
          </p:nvPr>
        </p:nvSpPr>
        <p:spPr/>
        <p:txBody>
          <a:bodyPr/>
          <a:lstStyle>
            <a:lvl1pPr algn="ctr">
              <a:defRPr/>
            </a:lvl1pPr>
          </a:lstStyle>
          <a:p>
            <a:r>
              <a:rPr lang="en-US" dirty="0"/>
              <a:t>Click to edit Master title style</a:t>
            </a:r>
          </a:p>
        </p:txBody>
      </p:sp>
      <p:sp>
        <p:nvSpPr>
          <p:cNvPr id="15" name="Picture Placeholder 30">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12200" y="1675439"/>
            <a:ext cx="2010736" cy="2011680"/>
          </a:xfrm>
          <a:prstGeom prst="ellipse">
            <a:avLst/>
          </a:prstGeom>
          <a:noFill/>
        </p:spPr>
        <p:txBody>
          <a:bodyPr anchor="ctr">
            <a:normAutofit/>
          </a:bodyPr>
          <a:lstStyle>
            <a:lvl1pPr marL="0" indent="0" algn="ctr">
              <a:buNone/>
              <a:defRPr sz="2000"/>
            </a:lvl1pPr>
          </a:lstStyle>
          <a:p>
            <a:r>
              <a:rPr lang="en-US" dirty="0"/>
              <a:t>Picture</a:t>
            </a:r>
          </a:p>
        </p:txBody>
      </p:sp>
      <p:sp>
        <p:nvSpPr>
          <p:cNvPr id="40" name="Text Placeholder 3">
            <a:extLst>
              <a:ext uri="{FF2B5EF4-FFF2-40B4-BE49-F238E27FC236}">
                <a16:creationId xmlns:a16="http://schemas.microsoft.com/office/drawing/2014/main" id="{0DC1C2CB-086F-0A48-92C3-FA54C5FA8205}"/>
              </a:ext>
            </a:extLst>
          </p:cNvPr>
          <p:cNvSpPr>
            <a:spLocks noGrp="1"/>
          </p:cNvSpPr>
          <p:nvPr>
            <p:ph type="body" sz="quarter" idx="27" hasCustomPrompt="1"/>
          </p:nvPr>
        </p:nvSpPr>
        <p:spPr>
          <a:xfrm>
            <a:off x="586135"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35" name="Text Placeholder 17">
            <a:extLst>
              <a:ext uri="{FF2B5EF4-FFF2-40B4-BE49-F238E27FC236}">
                <a16:creationId xmlns:a16="http://schemas.microsoft.com/office/drawing/2014/main" id="{A300A1A3-58E3-5442-8334-86ED4D17BAF3}"/>
              </a:ext>
            </a:extLst>
          </p:cNvPr>
          <p:cNvSpPr>
            <a:spLocks noGrp="1"/>
          </p:cNvSpPr>
          <p:nvPr>
            <p:ph type="body" sz="quarter" idx="26" hasCustomPrompt="1"/>
          </p:nvPr>
        </p:nvSpPr>
        <p:spPr>
          <a:xfrm>
            <a:off x="586135"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
        <p:nvSpPr>
          <p:cNvPr id="19" name="Picture Placeholder 30">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677626" y="1675439"/>
            <a:ext cx="2010736" cy="2011680"/>
          </a:xfrm>
          <a:prstGeom prst="ellipse">
            <a:avLst/>
          </a:prstGeom>
          <a:noFill/>
        </p:spPr>
        <p:txBody>
          <a:bodyPr anchor="ctr">
            <a:normAutofit/>
          </a:bodyPr>
          <a:lstStyle>
            <a:lvl1pPr marL="0" indent="0" algn="ctr">
              <a:buNone/>
              <a:defRPr sz="2000"/>
            </a:lvl1pPr>
          </a:lstStyle>
          <a:p>
            <a:r>
              <a:rPr lang="en-US" dirty="0"/>
              <a:t>Picture</a:t>
            </a:r>
          </a:p>
        </p:txBody>
      </p:sp>
      <p:sp>
        <p:nvSpPr>
          <p:cNvPr id="42" name="Text Placeholder 3">
            <a:extLst>
              <a:ext uri="{FF2B5EF4-FFF2-40B4-BE49-F238E27FC236}">
                <a16:creationId xmlns:a16="http://schemas.microsoft.com/office/drawing/2014/main" id="{2DD4985F-DB40-B147-9AEB-324311315469}"/>
              </a:ext>
            </a:extLst>
          </p:cNvPr>
          <p:cNvSpPr>
            <a:spLocks noGrp="1"/>
          </p:cNvSpPr>
          <p:nvPr>
            <p:ph type="body" sz="quarter" idx="30" hasCustomPrompt="1"/>
          </p:nvPr>
        </p:nvSpPr>
        <p:spPr>
          <a:xfrm>
            <a:off x="3386156"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41" name="Text Placeholder 17">
            <a:extLst>
              <a:ext uri="{FF2B5EF4-FFF2-40B4-BE49-F238E27FC236}">
                <a16:creationId xmlns:a16="http://schemas.microsoft.com/office/drawing/2014/main" id="{2713FDD1-0353-284E-8E2E-00F0DED93DAA}"/>
              </a:ext>
            </a:extLst>
          </p:cNvPr>
          <p:cNvSpPr>
            <a:spLocks noGrp="1"/>
          </p:cNvSpPr>
          <p:nvPr>
            <p:ph type="body" sz="quarter" idx="29" hasCustomPrompt="1"/>
          </p:nvPr>
        </p:nvSpPr>
        <p:spPr>
          <a:xfrm>
            <a:off x="3386156"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
        <p:nvSpPr>
          <p:cNvPr id="25" name="Picture Placeholder 30">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443052" y="1675439"/>
            <a:ext cx="2010736" cy="2011680"/>
          </a:xfrm>
          <a:prstGeom prst="ellipse">
            <a:avLst/>
          </a:prstGeom>
          <a:noFill/>
        </p:spPr>
        <p:txBody>
          <a:bodyPr anchor="ctr">
            <a:normAutofit/>
          </a:bodyPr>
          <a:lstStyle>
            <a:lvl1pPr marL="0" indent="0" algn="ctr">
              <a:buNone/>
              <a:defRPr sz="2000"/>
            </a:lvl1pPr>
          </a:lstStyle>
          <a:p>
            <a:r>
              <a:rPr lang="en-US" dirty="0"/>
              <a:t>Picture</a:t>
            </a:r>
          </a:p>
        </p:txBody>
      </p:sp>
      <p:sp>
        <p:nvSpPr>
          <p:cNvPr id="24" name="Text Placeholder 3">
            <a:extLst>
              <a:ext uri="{FF2B5EF4-FFF2-40B4-BE49-F238E27FC236}">
                <a16:creationId xmlns:a16="http://schemas.microsoft.com/office/drawing/2014/main" id="{FE792EF2-92BE-BA44-BDC7-15883AC07DA9}"/>
              </a:ext>
            </a:extLst>
          </p:cNvPr>
          <p:cNvSpPr>
            <a:spLocks noGrp="1"/>
          </p:cNvSpPr>
          <p:nvPr>
            <p:ph type="body" sz="quarter" idx="22" hasCustomPrompt="1"/>
          </p:nvPr>
        </p:nvSpPr>
        <p:spPr>
          <a:xfrm>
            <a:off x="6153662"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21" name="Text Placeholder 17">
            <a:extLst>
              <a:ext uri="{FF2B5EF4-FFF2-40B4-BE49-F238E27FC236}">
                <a16:creationId xmlns:a16="http://schemas.microsoft.com/office/drawing/2014/main" id="{B42FB970-44CC-E64C-B488-7F3604905A25}"/>
              </a:ext>
            </a:extLst>
          </p:cNvPr>
          <p:cNvSpPr>
            <a:spLocks noGrp="1"/>
          </p:cNvSpPr>
          <p:nvPr>
            <p:ph type="body" sz="quarter" idx="13" hasCustomPrompt="1"/>
          </p:nvPr>
        </p:nvSpPr>
        <p:spPr>
          <a:xfrm>
            <a:off x="6144240" y="4462522"/>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
        <p:nvSpPr>
          <p:cNvPr id="28" name="Picture Placeholder 30">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208479" y="1675439"/>
            <a:ext cx="2010736" cy="2011680"/>
          </a:xfrm>
          <a:prstGeom prst="ellipse">
            <a:avLst/>
          </a:prstGeom>
          <a:noFill/>
        </p:spPr>
        <p:txBody>
          <a:bodyPr anchor="ctr">
            <a:normAutofit/>
          </a:bodyPr>
          <a:lstStyle>
            <a:lvl1pPr marL="0" indent="0" algn="ctr">
              <a:buNone/>
              <a:defRPr sz="2000"/>
            </a:lvl1pPr>
          </a:lstStyle>
          <a:p>
            <a:r>
              <a:rPr lang="en-US" dirty="0"/>
              <a:t>Picture</a:t>
            </a:r>
          </a:p>
        </p:txBody>
      </p:sp>
      <p:sp>
        <p:nvSpPr>
          <p:cNvPr id="34" name="Text Placeholder 3">
            <a:extLst>
              <a:ext uri="{FF2B5EF4-FFF2-40B4-BE49-F238E27FC236}">
                <a16:creationId xmlns:a16="http://schemas.microsoft.com/office/drawing/2014/main" id="{AF87827B-1769-594A-93B4-D22458EFE0B4}"/>
              </a:ext>
            </a:extLst>
          </p:cNvPr>
          <p:cNvSpPr>
            <a:spLocks noGrp="1"/>
          </p:cNvSpPr>
          <p:nvPr>
            <p:ph type="body" sz="quarter" idx="24" hasCustomPrompt="1"/>
          </p:nvPr>
        </p:nvSpPr>
        <p:spPr>
          <a:xfrm>
            <a:off x="8950081" y="385699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20" name="Text Placeholder 17">
            <a:extLst>
              <a:ext uri="{FF2B5EF4-FFF2-40B4-BE49-F238E27FC236}">
                <a16:creationId xmlns:a16="http://schemas.microsoft.com/office/drawing/2014/main" id="{B99818BA-56B8-094B-BABA-43878A211F10}"/>
              </a:ext>
            </a:extLst>
          </p:cNvPr>
          <p:cNvSpPr>
            <a:spLocks noGrp="1"/>
          </p:cNvSpPr>
          <p:nvPr>
            <p:ph type="body" sz="quarter" idx="12" hasCustomPrompt="1"/>
          </p:nvPr>
        </p:nvSpPr>
        <p:spPr>
          <a:xfrm>
            <a:off x="8950448" y="4462338"/>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a:t>
            </a:r>
          </a:p>
        </p:txBody>
      </p:sp>
    </p:spTree>
    <p:extLst>
      <p:ext uri="{BB962C8B-B14F-4D97-AF65-F5344CB8AC3E}">
        <p14:creationId xmlns:p14="http://schemas.microsoft.com/office/powerpoint/2010/main" val="261255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tems with emphasi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p>
            <a:r>
              <a:rPr lang="en-US" dirty="0"/>
              <a:t>Click to edit Master title style</a:t>
            </a:r>
          </a:p>
        </p:txBody>
      </p:sp>
      <p:sp>
        <p:nvSpPr>
          <p:cNvPr id="44" name="Picture Placeholder 30">
            <a:extLst>
              <a:ext uri="{FF2B5EF4-FFF2-40B4-BE49-F238E27FC236}">
                <a16:creationId xmlns:a16="http://schemas.microsoft.com/office/drawing/2014/main" id="{CE67BF09-C91F-4E41-9740-5C532BF8CBD9}"/>
              </a:ext>
            </a:extLst>
          </p:cNvPr>
          <p:cNvSpPr>
            <a:spLocks noGrp="1" noChangeAspect="1"/>
          </p:cNvSpPr>
          <p:nvPr>
            <p:ph type="pic" sz="quarter" idx="14" hasCustomPrompt="1"/>
          </p:nvPr>
        </p:nvSpPr>
        <p:spPr>
          <a:xfrm>
            <a:off x="912200" y="1891569"/>
            <a:ext cx="1828800" cy="1829659"/>
          </a:xfrm>
          <a:prstGeom prst="ellipse">
            <a:avLst/>
          </a:prstGeom>
          <a:noFill/>
        </p:spPr>
        <p:txBody>
          <a:bodyPr anchor="ctr">
            <a:normAutofit/>
          </a:bodyPr>
          <a:lstStyle>
            <a:lvl1pPr marL="0" indent="0" algn="ctr">
              <a:buNone/>
              <a:defRPr sz="2000"/>
            </a:lvl1pPr>
          </a:lstStyle>
          <a:p>
            <a:r>
              <a:rPr lang="en-US" dirty="0"/>
              <a:t>Picture</a:t>
            </a:r>
          </a:p>
        </p:txBody>
      </p:sp>
      <p:sp>
        <p:nvSpPr>
          <p:cNvPr id="45" name="Text Placeholder 3">
            <a:extLst>
              <a:ext uri="{FF2B5EF4-FFF2-40B4-BE49-F238E27FC236}">
                <a16:creationId xmlns:a16="http://schemas.microsoft.com/office/drawing/2014/main" id="{3E940747-B413-A94E-AA7F-D6EC911ACD40}"/>
              </a:ext>
            </a:extLst>
          </p:cNvPr>
          <p:cNvSpPr>
            <a:spLocks noGrp="1"/>
          </p:cNvSpPr>
          <p:nvPr>
            <p:ph type="body" sz="quarter" idx="27" hasCustomPrompt="1"/>
          </p:nvPr>
        </p:nvSpPr>
        <p:spPr>
          <a:xfrm>
            <a:off x="586135"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46" name="Text Placeholder 17">
            <a:extLst>
              <a:ext uri="{FF2B5EF4-FFF2-40B4-BE49-F238E27FC236}">
                <a16:creationId xmlns:a16="http://schemas.microsoft.com/office/drawing/2014/main" id="{F5C8B6B9-A2E7-F14F-8643-C3A7D2454AE4}"/>
              </a:ext>
            </a:extLst>
          </p:cNvPr>
          <p:cNvSpPr>
            <a:spLocks noGrp="1"/>
          </p:cNvSpPr>
          <p:nvPr>
            <p:ph type="body" sz="quarter" idx="26" hasCustomPrompt="1"/>
          </p:nvPr>
        </p:nvSpPr>
        <p:spPr>
          <a:xfrm>
            <a:off x="586135"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
        <p:nvSpPr>
          <p:cNvPr id="47" name="Picture Placeholder 30">
            <a:extLst>
              <a:ext uri="{FF2B5EF4-FFF2-40B4-BE49-F238E27FC236}">
                <a16:creationId xmlns:a16="http://schemas.microsoft.com/office/drawing/2014/main" id="{2E887242-DE31-7241-8B81-902A653961EF}"/>
              </a:ext>
            </a:extLst>
          </p:cNvPr>
          <p:cNvSpPr>
            <a:spLocks noGrp="1" noChangeAspect="1"/>
          </p:cNvSpPr>
          <p:nvPr>
            <p:ph type="pic" sz="quarter" idx="15" hasCustomPrompt="1"/>
          </p:nvPr>
        </p:nvSpPr>
        <p:spPr>
          <a:xfrm>
            <a:off x="3677626" y="1891569"/>
            <a:ext cx="1828800" cy="1829659"/>
          </a:xfrm>
          <a:prstGeom prst="ellipse">
            <a:avLst/>
          </a:prstGeom>
          <a:noFill/>
        </p:spPr>
        <p:txBody>
          <a:bodyPr anchor="ctr">
            <a:normAutofit/>
          </a:bodyPr>
          <a:lstStyle>
            <a:lvl1pPr marL="0" indent="0" algn="ctr">
              <a:buNone/>
              <a:defRPr sz="2000"/>
            </a:lvl1pPr>
          </a:lstStyle>
          <a:p>
            <a:r>
              <a:rPr lang="en-US" dirty="0"/>
              <a:t>Picture</a:t>
            </a:r>
          </a:p>
        </p:txBody>
      </p:sp>
      <p:sp>
        <p:nvSpPr>
          <p:cNvPr id="48" name="Text Placeholder 3">
            <a:extLst>
              <a:ext uri="{FF2B5EF4-FFF2-40B4-BE49-F238E27FC236}">
                <a16:creationId xmlns:a16="http://schemas.microsoft.com/office/drawing/2014/main" id="{F40AC13A-7C76-C44E-8999-8CEC32CB5C5A}"/>
              </a:ext>
            </a:extLst>
          </p:cNvPr>
          <p:cNvSpPr>
            <a:spLocks noGrp="1"/>
          </p:cNvSpPr>
          <p:nvPr>
            <p:ph type="body" sz="quarter" idx="30" hasCustomPrompt="1"/>
          </p:nvPr>
        </p:nvSpPr>
        <p:spPr>
          <a:xfrm>
            <a:off x="3352906"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49" name="Text Placeholder 17">
            <a:extLst>
              <a:ext uri="{FF2B5EF4-FFF2-40B4-BE49-F238E27FC236}">
                <a16:creationId xmlns:a16="http://schemas.microsoft.com/office/drawing/2014/main" id="{1CA2BF3F-4DDF-E842-942E-C4871107379B}"/>
              </a:ext>
            </a:extLst>
          </p:cNvPr>
          <p:cNvSpPr>
            <a:spLocks noGrp="1"/>
          </p:cNvSpPr>
          <p:nvPr>
            <p:ph type="body" sz="quarter" idx="29" hasCustomPrompt="1"/>
          </p:nvPr>
        </p:nvSpPr>
        <p:spPr>
          <a:xfrm>
            <a:off x="3352906"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
        <p:nvSpPr>
          <p:cNvPr id="50" name="Picture Placeholder 30">
            <a:extLst>
              <a:ext uri="{FF2B5EF4-FFF2-40B4-BE49-F238E27FC236}">
                <a16:creationId xmlns:a16="http://schemas.microsoft.com/office/drawing/2014/main" id="{33E03607-0ACA-D545-9749-E288891526D7}"/>
              </a:ext>
            </a:extLst>
          </p:cNvPr>
          <p:cNvSpPr>
            <a:spLocks noGrp="1" noChangeAspect="1"/>
          </p:cNvSpPr>
          <p:nvPr>
            <p:ph type="pic" sz="quarter" idx="16" hasCustomPrompt="1"/>
          </p:nvPr>
        </p:nvSpPr>
        <p:spPr>
          <a:xfrm>
            <a:off x="6443052" y="1891569"/>
            <a:ext cx="1828800" cy="1829659"/>
          </a:xfrm>
          <a:prstGeom prst="ellipse">
            <a:avLst/>
          </a:prstGeom>
          <a:noFill/>
        </p:spPr>
        <p:txBody>
          <a:bodyPr anchor="ctr">
            <a:normAutofit/>
          </a:bodyPr>
          <a:lstStyle>
            <a:lvl1pPr marL="0" indent="0" algn="ctr">
              <a:buNone/>
              <a:defRPr sz="2000"/>
            </a:lvl1pPr>
          </a:lstStyle>
          <a:p>
            <a:r>
              <a:rPr lang="en-US" dirty="0"/>
              <a:t>Picture</a:t>
            </a:r>
          </a:p>
        </p:txBody>
      </p:sp>
      <p:sp>
        <p:nvSpPr>
          <p:cNvPr id="51" name="Text Placeholder 3">
            <a:extLst>
              <a:ext uri="{FF2B5EF4-FFF2-40B4-BE49-F238E27FC236}">
                <a16:creationId xmlns:a16="http://schemas.microsoft.com/office/drawing/2014/main" id="{E72A8DE3-462A-0842-B7BA-C307332DCC60}"/>
              </a:ext>
            </a:extLst>
          </p:cNvPr>
          <p:cNvSpPr>
            <a:spLocks noGrp="1"/>
          </p:cNvSpPr>
          <p:nvPr>
            <p:ph type="body" sz="quarter" idx="22" hasCustomPrompt="1"/>
          </p:nvPr>
        </p:nvSpPr>
        <p:spPr>
          <a:xfrm>
            <a:off x="6120412"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52" name="Text Placeholder 17">
            <a:extLst>
              <a:ext uri="{FF2B5EF4-FFF2-40B4-BE49-F238E27FC236}">
                <a16:creationId xmlns:a16="http://schemas.microsoft.com/office/drawing/2014/main" id="{AD2F588C-7553-4749-B8ED-447D6F8245D8}"/>
              </a:ext>
            </a:extLst>
          </p:cNvPr>
          <p:cNvSpPr>
            <a:spLocks noGrp="1"/>
          </p:cNvSpPr>
          <p:nvPr>
            <p:ph type="body" sz="quarter" idx="13" hasCustomPrompt="1"/>
          </p:nvPr>
        </p:nvSpPr>
        <p:spPr>
          <a:xfrm>
            <a:off x="6110990" y="4678651"/>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
        <p:nvSpPr>
          <p:cNvPr id="53" name="Picture Placeholder 30">
            <a:extLst>
              <a:ext uri="{FF2B5EF4-FFF2-40B4-BE49-F238E27FC236}">
                <a16:creationId xmlns:a16="http://schemas.microsoft.com/office/drawing/2014/main" id="{F314DC3D-2D2E-3A49-A1BD-3368607F0871}"/>
              </a:ext>
            </a:extLst>
          </p:cNvPr>
          <p:cNvSpPr>
            <a:spLocks noGrp="1" noChangeAspect="1"/>
          </p:cNvSpPr>
          <p:nvPr>
            <p:ph type="pic" sz="quarter" idx="17" hasCustomPrompt="1"/>
          </p:nvPr>
        </p:nvSpPr>
        <p:spPr>
          <a:xfrm>
            <a:off x="9208479" y="1891569"/>
            <a:ext cx="1828800" cy="1829659"/>
          </a:xfrm>
          <a:prstGeom prst="ellipse">
            <a:avLst/>
          </a:prstGeom>
          <a:noFill/>
        </p:spPr>
        <p:txBody>
          <a:bodyPr anchor="ctr">
            <a:normAutofit/>
          </a:bodyPr>
          <a:lstStyle>
            <a:lvl1pPr marL="0" indent="0" algn="ctr">
              <a:buNone/>
              <a:defRPr sz="2000"/>
            </a:lvl1pPr>
          </a:lstStyle>
          <a:p>
            <a:r>
              <a:rPr lang="en-US" dirty="0"/>
              <a:t>Picture</a:t>
            </a:r>
          </a:p>
        </p:txBody>
      </p:sp>
      <p:sp>
        <p:nvSpPr>
          <p:cNvPr id="54" name="Text Placeholder 3">
            <a:extLst>
              <a:ext uri="{FF2B5EF4-FFF2-40B4-BE49-F238E27FC236}">
                <a16:creationId xmlns:a16="http://schemas.microsoft.com/office/drawing/2014/main" id="{A65A52FA-2AED-624B-B315-56DAFE90C67D}"/>
              </a:ext>
            </a:extLst>
          </p:cNvPr>
          <p:cNvSpPr>
            <a:spLocks noGrp="1"/>
          </p:cNvSpPr>
          <p:nvPr>
            <p:ph type="body" sz="quarter" idx="24" hasCustomPrompt="1"/>
          </p:nvPr>
        </p:nvSpPr>
        <p:spPr>
          <a:xfrm>
            <a:off x="8950081" y="4073119"/>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Name</a:t>
            </a:r>
          </a:p>
        </p:txBody>
      </p:sp>
      <p:sp>
        <p:nvSpPr>
          <p:cNvPr id="55" name="Text Placeholder 17">
            <a:extLst>
              <a:ext uri="{FF2B5EF4-FFF2-40B4-BE49-F238E27FC236}">
                <a16:creationId xmlns:a16="http://schemas.microsoft.com/office/drawing/2014/main" id="{61422E8A-F77E-C240-9E39-309A1A32479F}"/>
              </a:ext>
            </a:extLst>
          </p:cNvPr>
          <p:cNvSpPr>
            <a:spLocks noGrp="1"/>
          </p:cNvSpPr>
          <p:nvPr>
            <p:ph type="body" sz="quarter" idx="12" hasCustomPrompt="1"/>
          </p:nvPr>
        </p:nvSpPr>
        <p:spPr>
          <a:xfrm>
            <a:off x="8950448" y="4678467"/>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a:t>
            </a:r>
          </a:p>
        </p:txBody>
      </p:sp>
      <p:sp>
        <p:nvSpPr>
          <p:cNvPr id="29" name="Oval 28">
            <a:extLst>
              <a:ext uri="{FF2B5EF4-FFF2-40B4-BE49-F238E27FC236}">
                <a16:creationId xmlns:a16="http://schemas.microsoft.com/office/drawing/2014/main" id="{F2015860-CEB7-AA40-B3A1-8B9FD7924EB7}"/>
              </a:ext>
              <a:ext uri="{C183D7F6-B498-43B3-948B-1728B52AA6E4}">
                <adec:decorative xmlns:adec="http://schemas.microsoft.com/office/drawing/2017/decorative" xmlns="" val="1"/>
              </a:ext>
            </a:extLst>
          </p:cNvPr>
          <p:cNvSpPr/>
          <p:nvPr userDrawn="1"/>
        </p:nvSpPr>
        <p:spPr>
          <a:xfrm>
            <a:off x="9061911"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9A8AE9-880F-4F43-B4E1-603D48340094}"/>
              </a:ext>
              <a:ext uri="{C183D7F6-B498-43B3-948B-1728B52AA6E4}">
                <adec:decorative xmlns:adec="http://schemas.microsoft.com/office/drawing/2017/decorative" xmlns="" val="1"/>
              </a:ext>
            </a:extLst>
          </p:cNvPr>
          <p:cNvSpPr/>
          <p:nvPr userDrawn="1"/>
        </p:nvSpPr>
        <p:spPr>
          <a:xfrm>
            <a:off x="6296124"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9EFFD44-C78F-2846-BD50-C3469275ACB6}"/>
              </a:ext>
              <a:ext uri="{C183D7F6-B498-43B3-948B-1728B52AA6E4}">
                <adec:decorative xmlns:adec="http://schemas.microsoft.com/office/drawing/2017/decorative" xmlns="" val="1"/>
              </a:ext>
            </a:extLst>
          </p:cNvPr>
          <p:cNvSpPr/>
          <p:nvPr userDrawn="1"/>
        </p:nvSpPr>
        <p:spPr>
          <a:xfrm>
            <a:off x="3530336"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1EF66D-AF6D-7140-B628-2A03D47E7EA5}"/>
              </a:ext>
              <a:ext uri="{C183D7F6-B498-43B3-948B-1728B52AA6E4}">
                <adec:decorative xmlns:adec="http://schemas.microsoft.com/office/drawing/2017/decorative" xmlns="" val="1"/>
              </a:ext>
            </a:extLst>
          </p:cNvPr>
          <p:cNvSpPr/>
          <p:nvPr userDrawn="1"/>
        </p:nvSpPr>
        <p:spPr>
          <a:xfrm>
            <a:off x="764548" y="1751389"/>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1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rectangle items">
    <p:bg>
      <p:bgPr>
        <a:solidFill>
          <a:schemeClr val="tx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16ACAA-C03B-6849-BF17-F9DE74764759}"/>
              </a:ext>
              <a:ext uri="{C183D7F6-B498-43B3-948B-1728B52AA6E4}">
                <adec:decorative xmlns:adec="http://schemas.microsoft.com/office/drawing/2017/decorative" xmlns="" val="1"/>
              </a:ext>
            </a:extLst>
          </p:cNvPr>
          <p:cNvSpPr/>
          <p:nvPr userDrawn="1"/>
        </p:nvSpPr>
        <p:spPr>
          <a:xfrm>
            <a:off x="0" y="365125"/>
            <a:ext cx="1491916" cy="13076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lstStyle>
            <a:lvl1pPr algn="ctr">
              <a:defRPr/>
            </a:lvl1pPr>
          </a:lstStyle>
          <a:p>
            <a:r>
              <a:rPr lang="en-US" dirty="0"/>
              <a:t>Click to edit Master title style</a:t>
            </a:r>
          </a:p>
        </p:txBody>
      </p:sp>
      <p:sp>
        <p:nvSpPr>
          <p:cNvPr id="4" name="Picture Placeholder 3">
            <a:extLst>
              <a:ext uri="{FF2B5EF4-FFF2-40B4-BE49-F238E27FC236}">
                <a16:creationId xmlns:a16="http://schemas.microsoft.com/office/drawing/2014/main" id="{992B9833-4FE7-FE42-99DF-4624BEDB8E44}"/>
              </a:ext>
            </a:extLst>
          </p:cNvPr>
          <p:cNvSpPr>
            <a:spLocks noGrp="1"/>
          </p:cNvSpPr>
          <p:nvPr>
            <p:ph type="pic" sz="quarter" idx="31"/>
          </p:nvPr>
        </p:nvSpPr>
        <p:spPr>
          <a:xfrm>
            <a:off x="990600" y="1898028"/>
            <a:ext cx="2009775" cy="2009775"/>
          </a:xfrm>
        </p:spPr>
        <p:txBody>
          <a:bodyPr/>
          <a:lstStyle/>
          <a:p>
            <a:endParaRPr lang="en-US"/>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33076"/>
            <a:ext cx="2528888" cy="458016"/>
          </a:xfrm>
        </p:spPr>
        <p:txBody>
          <a:bodyPr anchor="t" anchorCtr="0">
            <a:noAutofit/>
          </a:bodyPr>
          <a:lstStyle>
            <a:lvl1pPr marL="0" indent="0" algn="ctr">
              <a:buNone/>
              <a:defRPr sz="2000" b="1">
                <a:solidFill>
                  <a:schemeClr val="bg1"/>
                </a:solidFill>
              </a:defRPr>
            </a:lvl1pPr>
          </a:lstStyle>
          <a:p>
            <a:pPr lvl="0"/>
            <a:r>
              <a:rPr lang="en-US" dirty="0"/>
              <a:t>Name</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a:t>
            </a:r>
          </a:p>
        </p:txBody>
      </p:sp>
      <p:sp>
        <p:nvSpPr>
          <p:cNvPr id="16" name="Picture Placeholder 3">
            <a:extLst>
              <a:ext uri="{FF2B5EF4-FFF2-40B4-BE49-F238E27FC236}">
                <a16:creationId xmlns:a16="http://schemas.microsoft.com/office/drawing/2014/main" id="{3537EAFB-508A-5346-9E53-8C01851CBE04}"/>
              </a:ext>
            </a:extLst>
          </p:cNvPr>
          <p:cNvSpPr>
            <a:spLocks noGrp="1"/>
          </p:cNvSpPr>
          <p:nvPr>
            <p:ph type="pic" sz="quarter" idx="32"/>
          </p:nvPr>
        </p:nvSpPr>
        <p:spPr>
          <a:xfrm>
            <a:off x="5081093" y="1898028"/>
            <a:ext cx="2009775" cy="2009775"/>
          </a:xfrm>
        </p:spPr>
        <p:txBody>
          <a:bodyPr/>
          <a:lstStyle/>
          <a:p>
            <a:endParaRPr lang="en-US"/>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33076"/>
            <a:ext cx="2528888" cy="458016"/>
          </a:xfrm>
        </p:spPr>
        <p:txBody>
          <a:bodyPr anchor="t" anchorCtr="0">
            <a:noAutofit/>
          </a:bodyPr>
          <a:lstStyle>
            <a:lvl1pPr marL="0" indent="0" algn="ctr">
              <a:buNone/>
              <a:defRPr sz="2000" b="1">
                <a:solidFill>
                  <a:schemeClr val="bg1"/>
                </a:solidFill>
              </a:defRPr>
            </a:lvl1pPr>
          </a:lstStyle>
          <a:p>
            <a:pPr lvl="0"/>
            <a:r>
              <a:rPr lang="en-US" dirty="0"/>
              <a:t>Name</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p>
        </p:txBody>
      </p:sp>
      <p:sp>
        <p:nvSpPr>
          <p:cNvPr id="18" name="Picture Placeholder 3">
            <a:extLst>
              <a:ext uri="{FF2B5EF4-FFF2-40B4-BE49-F238E27FC236}">
                <a16:creationId xmlns:a16="http://schemas.microsoft.com/office/drawing/2014/main" id="{ADCA4DF1-F1D3-1D4F-B351-F2697718F7D9}"/>
              </a:ext>
            </a:extLst>
          </p:cNvPr>
          <p:cNvSpPr>
            <a:spLocks noGrp="1"/>
          </p:cNvSpPr>
          <p:nvPr>
            <p:ph type="pic" sz="quarter" idx="33"/>
          </p:nvPr>
        </p:nvSpPr>
        <p:spPr>
          <a:xfrm>
            <a:off x="9274767" y="1898028"/>
            <a:ext cx="2009775" cy="2009775"/>
          </a:xfrm>
        </p:spPr>
        <p:txBody>
          <a:bodyPr/>
          <a:lstStyle/>
          <a:p>
            <a:endParaRPr lang="en-US"/>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33076"/>
            <a:ext cx="2528888" cy="458016"/>
          </a:xfrm>
        </p:spPr>
        <p:txBody>
          <a:bodyPr anchor="t" anchorCtr="0">
            <a:noAutofit/>
          </a:bodyPr>
          <a:lstStyle>
            <a:lvl1pPr marL="0" indent="0" algn="ctr">
              <a:buNone/>
              <a:defRPr sz="2000" b="1">
                <a:solidFill>
                  <a:schemeClr val="bg1"/>
                </a:solidFill>
              </a:defRPr>
            </a:lvl1pPr>
          </a:lstStyle>
          <a:p>
            <a:pPr lvl="0"/>
            <a:r>
              <a:rPr lang="en-US" dirty="0"/>
              <a:t>Name</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p>
        </p:txBody>
      </p:sp>
    </p:spTree>
    <p:extLst>
      <p:ext uri="{BB962C8B-B14F-4D97-AF65-F5344CB8AC3E}">
        <p14:creationId xmlns:p14="http://schemas.microsoft.com/office/powerpoint/2010/main" val="4092631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tems with dividers">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C28BAE1-EA8D-5247-8AF2-0F974DBD2652}"/>
              </a:ext>
              <a:ext uri="{C183D7F6-B498-43B3-948B-1728B52AA6E4}">
                <adec:decorative xmlns:adec="http://schemas.microsoft.com/office/drawing/2017/decorative" xmlns="" val="1"/>
              </a:ext>
            </a:extLst>
          </p:cNvPr>
          <p:cNvSpPr/>
          <p:nvPr userDrawn="1"/>
        </p:nvSpPr>
        <p:spPr>
          <a:xfrm>
            <a:off x="0" y="0"/>
            <a:ext cx="1491916"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lstStyle>
            <a:lvl1pPr algn="ctr">
              <a:defRPr/>
            </a:lvl1pPr>
          </a:lstStyle>
          <a:p>
            <a:r>
              <a:rPr lang="en-US" dirty="0"/>
              <a:t>Click to edit Master title style</a:t>
            </a:r>
          </a:p>
        </p:txBody>
      </p:sp>
      <p:sp>
        <p:nvSpPr>
          <p:cNvPr id="20" name="Picture Placeholder 30">
            <a:extLst>
              <a:ext uri="{FF2B5EF4-FFF2-40B4-BE49-F238E27FC236}">
                <a16:creationId xmlns:a16="http://schemas.microsoft.com/office/drawing/2014/main" id="{5DEF9AA9-606F-1446-9607-4EC479C7F099}"/>
              </a:ext>
            </a:extLst>
          </p:cNvPr>
          <p:cNvSpPr>
            <a:spLocks noGrp="1" noChangeAspect="1"/>
          </p:cNvSpPr>
          <p:nvPr>
            <p:ph type="pic" sz="quarter" idx="18" hasCustomPrompt="1"/>
          </p:nvPr>
        </p:nvSpPr>
        <p:spPr>
          <a:xfrm>
            <a:off x="989850" y="1896125"/>
            <a:ext cx="2010736" cy="2011680"/>
          </a:xfrm>
          <a:prstGeom prst="ellipse">
            <a:avLst/>
          </a:prstGeom>
          <a:noFill/>
        </p:spPr>
        <p:txBody>
          <a:bodyPr anchor="ctr">
            <a:normAutofit/>
          </a:bodyPr>
          <a:lstStyle>
            <a:lvl1pPr marL="0" indent="0" algn="ctr">
              <a:buNone/>
              <a:defRPr sz="2000"/>
            </a:lvl1pPr>
          </a:lstStyle>
          <a:p>
            <a:r>
              <a:rPr lang="en-US" dirty="0"/>
              <a:t>Picture</a:t>
            </a:r>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Item 1</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cxnSp>
        <p:nvCxnSpPr>
          <p:cNvPr id="34" name="Straight Connector 33">
            <a:extLst>
              <a:ext uri="{FF2B5EF4-FFF2-40B4-BE49-F238E27FC236}">
                <a16:creationId xmlns:a16="http://schemas.microsoft.com/office/drawing/2014/main" id="{A284E7BF-2BCD-A04E-98CA-B74958AAE003}"/>
              </a:ext>
              <a:ext uri="{C183D7F6-B498-43B3-948B-1728B52AA6E4}">
                <adec:decorative xmlns:adec="http://schemas.microsoft.com/office/drawing/2017/decorative" xmlns="" val="1"/>
              </a:ext>
            </a:extLst>
          </p:cNvPr>
          <p:cNvCxnSpPr/>
          <p:nvPr userDrawn="1"/>
        </p:nvCxnSpPr>
        <p:spPr>
          <a:xfrm>
            <a:off x="4079632" y="1782328"/>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2" name="Picture Placeholder 30">
            <a:extLst>
              <a:ext uri="{FF2B5EF4-FFF2-40B4-BE49-F238E27FC236}">
                <a16:creationId xmlns:a16="http://schemas.microsoft.com/office/drawing/2014/main" id="{F257399C-B4EF-D349-A98B-B1FF6033DFDC}"/>
              </a:ext>
            </a:extLst>
          </p:cNvPr>
          <p:cNvSpPr>
            <a:spLocks noGrp="1" noChangeAspect="1"/>
          </p:cNvSpPr>
          <p:nvPr>
            <p:ph type="pic" sz="quarter" idx="19" hasCustomPrompt="1"/>
          </p:nvPr>
        </p:nvSpPr>
        <p:spPr>
          <a:xfrm>
            <a:off x="5090632" y="1896125"/>
            <a:ext cx="2010736" cy="2011680"/>
          </a:xfrm>
          <a:prstGeom prst="ellipse">
            <a:avLst/>
          </a:prstGeom>
          <a:noFill/>
        </p:spPr>
        <p:txBody>
          <a:bodyPr anchor="ctr">
            <a:normAutofit/>
          </a:bodyPr>
          <a:lstStyle>
            <a:lvl1pPr marL="0" indent="0" algn="ctr">
              <a:buNone/>
              <a:defRPr sz="2000"/>
            </a:lvl1pPr>
          </a:lstStyle>
          <a:p>
            <a:r>
              <a:rPr lang="en-US" dirty="0"/>
              <a:t>Picture</a:t>
            </a:r>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Item 2</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cxnSp>
        <p:nvCxnSpPr>
          <p:cNvPr id="35" name="Straight Connector 34">
            <a:extLst>
              <a:ext uri="{FF2B5EF4-FFF2-40B4-BE49-F238E27FC236}">
                <a16:creationId xmlns:a16="http://schemas.microsoft.com/office/drawing/2014/main" id="{6F0F12A3-35C4-C341-BFB3-30E7533EB982}"/>
              </a:ext>
              <a:ext uri="{C183D7F6-B498-43B3-948B-1728B52AA6E4}">
                <adec:decorative xmlns:adec="http://schemas.microsoft.com/office/drawing/2017/decorative" xmlns="" val="1"/>
              </a:ext>
            </a:extLst>
          </p:cNvPr>
          <p:cNvCxnSpPr/>
          <p:nvPr userDrawn="1"/>
        </p:nvCxnSpPr>
        <p:spPr>
          <a:xfrm>
            <a:off x="8119068" y="1782328"/>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Picture Placeholder 30">
            <a:extLst>
              <a:ext uri="{FF2B5EF4-FFF2-40B4-BE49-F238E27FC236}">
                <a16:creationId xmlns:a16="http://schemas.microsoft.com/office/drawing/2014/main" id="{19BB4F26-E491-A54C-BCBB-1DA2FAAAD4E4}"/>
              </a:ext>
            </a:extLst>
          </p:cNvPr>
          <p:cNvSpPr>
            <a:spLocks noGrp="1" noChangeAspect="1"/>
          </p:cNvSpPr>
          <p:nvPr>
            <p:ph type="pic" sz="quarter" idx="20" hasCustomPrompt="1"/>
          </p:nvPr>
        </p:nvSpPr>
        <p:spPr>
          <a:xfrm>
            <a:off x="9191414" y="1896125"/>
            <a:ext cx="2010736" cy="2011680"/>
          </a:xfrm>
          <a:prstGeom prst="ellipse">
            <a:avLst/>
          </a:prstGeom>
          <a:noFill/>
        </p:spPr>
        <p:txBody>
          <a:bodyPr anchor="ctr">
            <a:normAutofit/>
          </a:bodyPr>
          <a:lstStyle>
            <a:lvl1pPr marL="0" indent="0" algn="ctr">
              <a:buNone/>
              <a:defRPr sz="2000"/>
            </a:lvl1pPr>
          </a:lstStyle>
          <a:p>
            <a:r>
              <a:rPr lang="en-US" dirty="0"/>
              <a:t>Picture</a:t>
            </a:r>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33076"/>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Item 3</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38424"/>
            <a:ext cx="2528521" cy="825500"/>
          </a:xfrm>
        </p:spPr>
        <p:txBody>
          <a:bodyPr>
            <a:noAutofit/>
          </a:bodyPr>
          <a:lstStyle>
            <a:lvl1pPr marL="0" indent="0" algn="ctr">
              <a:lnSpc>
                <a:spcPct val="100000"/>
              </a:lnSpc>
              <a:buNone/>
              <a:defRPr sz="1800">
                <a:solidFill>
                  <a:schemeClr val="accent6">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Tree>
    <p:extLst>
      <p:ext uri="{BB962C8B-B14F-4D97-AF65-F5344CB8AC3E}">
        <p14:creationId xmlns:p14="http://schemas.microsoft.com/office/powerpoint/2010/main" val="2146033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tems with dividers and emphasis">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E114FD-1B73-A845-BF39-030F54D645E2}"/>
              </a:ext>
              <a:ext uri="{C183D7F6-B498-43B3-948B-1728B52AA6E4}">
                <adec:decorative xmlns:adec="http://schemas.microsoft.com/office/drawing/2017/decorative" xmlns="" val="1"/>
              </a:ext>
            </a:extLst>
          </p:cNvPr>
          <p:cNvSpPr/>
          <p:nvPr userDrawn="1"/>
        </p:nvSpPr>
        <p:spPr>
          <a:xfrm>
            <a:off x="0" y="1242298"/>
            <a:ext cx="1585913" cy="443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p>
            <a:r>
              <a:rPr lang="en-US"/>
              <a:t>Click to edit Master title style</a:t>
            </a:r>
          </a:p>
        </p:txBody>
      </p:sp>
      <p:sp>
        <p:nvSpPr>
          <p:cNvPr id="28" name="Oval 27">
            <a:extLst>
              <a:ext uri="{FF2B5EF4-FFF2-40B4-BE49-F238E27FC236}">
                <a16:creationId xmlns:a16="http://schemas.microsoft.com/office/drawing/2014/main" id="{B348B4D7-1D9E-574E-8EC6-EE7E889400F6}"/>
              </a:ext>
              <a:ext uri="{C183D7F6-B498-43B3-948B-1728B52AA6E4}">
                <adec:decorative xmlns:adec="http://schemas.microsoft.com/office/drawing/2017/decorative" xmlns="" val="1"/>
              </a:ext>
            </a:extLst>
          </p:cNvPr>
          <p:cNvSpPr/>
          <p:nvPr userDrawn="1"/>
        </p:nvSpPr>
        <p:spPr>
          <a:xfrm>
            <a:off x="930799"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30">
            <a:extLst>
              <a:ext uri="{FF2B5EF4-FFF2-40B4-BE49-F238E27FC236}">
                <a16:creationId xmlns:a16="http://schemas.microsoft.com/office/drawing/2014/main" id="{5DEF9AA9-606F-1446-9607-4EC479C7F099}"/>
              </a:ext>
            </a:extLst>
          </p:cNvPr>
          <p:cNvSpPr>
            <a:spLocks noGrp="1" noChangeAspect="1"/>
          </p:cNvSpPr>
          <p:nvPr>
            <p:ph type="pic" sz="quarter" idx="18" hasCustomPrompt="1"/>
          </p:nvPr>
        </p:nvSpPr>
        <p:spPr>
          <a:xfrm>
            <a:off x="1114924" y="2074110"/>
            <a:ext cx="1737360" cy="1738176"/>
          </a:xfrm>
          <a:prstGeom prst="ellipse">
            <a:avLst/>
          </a:prstGeom>
          <a:noFill/>
        </p:spPr>
        <p:txBody>
          <a:bodyPr anchor="ctr">
            <a:normAutofit/>
          </a:bodyPr>
          <a:lstStyle>
            <a:lvl1pPr marL="0" indent="0" algn="ctr">
              <a:buNone/>
              <a:defRPr sz="2000"/>
            </a:lvl1pPr>
          </a:lstStyle>
          <a:p>
            <a:r>
              <a:rPr lang="en-US" dirty="0"/>
              <a:t>Icon</a:t>
            </a:r>
          </a:p>
        </p:txBody>
      </p:sp>
      <p:sp>
        <p:nvSpPr>
          <p:cNvPr id="24" name="Text Placeholder 3">
            <a:extLst>
              <a:ext uri="{FF2B5EF4-FFF2-40B4-BE49-F238E27FC236}">
                <a16:creationId xmlns:a16="http://schemas.microsoft.com/office/drawing/2014/main" id="{39D889AF-0AC8-B149-98FD-D9D746E90CCE}"/>
              </a:ext>
            </a:extLst>
          </p:cNvPr>
          <p:cNvSpPr>
            <a:spLocks noGrp="1"/>
          </p:cNvSpPr>
          <p:nvPr>
            <p:ph type="body" sz="quarter" idx="27" hasCustomPrompt="1"/>
          </p:nvPr>
        </p:nvSpPr>
        <p:spPr>
          <a:xfrm>
            <a:off x="730774"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Item 1</a:t>
            </a:r>
          </a:p>
        </p:txBody>
      </p:sp>
      <p:sp>
        <p:nvSpPr>
          <p:cNvPr id="21" name="Text Placeholder 17">
            <a:extLst>
              <a:ext uri="{FF2B5EF4-FFF2-40B4-BE49-F238E27FC236}">
                <a16:creationId xmlns:a16="http://schemas.microsoft.com/office/drawing/2014/main" id="{6D63EC2E-9D4F-B74A-9315-DD33352B56AF}"/>
              </a:ext>
            </a:extLst>
          </p:cNvPr>
          <p:cNvSpPr>
            <a:spLocks noGrp="1"/>
          </p:cNvSpPr>
          <p:nvPr>
            <p:ph type="body" sz="quarter" idx="26" hasCustomPrompt="1"/>
          </p:nvPr>
        </p:nvSpPr>
        <p:spPr>
          <a:xfrm>
            <a:off x="730958" y="478128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cxnSp>
        <p:nvCxnSpPr>
          <p:cNvPr id="34" name="Straight Connector 33">
            <a:extLst>
              <a:ext uri="{FF2B5EF4-FFF2-40B4-BE49-F238E27FC236}">
                <a16:creationId xmlns:a16="http://schemas.microsoft.com/office/drawing/2014/main" id="{A284E7BF-2BCD-A04E-98CA-B74958AAE003}"/>
              </a:ext>
              <a:ext uri="{C183D7F6-B498-43B3-948B-1728B52AA6E4}">
                <adec:decorative xmlns:adec="http://schemas.microsoft.com/office/drawing/2017/decorative" xmlns="" val="1"/>
              </a:ext>
            </a:extLst>
          </p:cNvPr>
          <p:cNvCxnSpPr>
            <a:cxnSpLocks/>
          </p:cNvCxnSpPr>
          <p:nvPr userDrawn="1"/>
        </p:nvCxnSpPr>
        <p:spPr>
          <a:xfrm>
            <a:off x="4079632" y="1938989"/>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3028853-2D36-FD40-A3AA-E0E54DCD34BD}"/>
              </a:ext>
              <a:ext uri="{C183D7F6-B498-43B3-948B-1728B52AA6E4}">
                <adec:decorative xmlns:adec="http://schemas.microsoft.com/office/drawing/2017/decorative" xmlns="" val="1"/>
              </a:ext>
            </a:extLst>
          </p:cNvPr>
          <p:cNvSpPr/>
          <p:nvPr userDrawn="1"/>
        </p:nvSpPr>
        <p:spPr>
          <a:xfrm>
            <a:off x="5031581"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0">
            <a:extLst>
              <a:ext uri="{FF2B5EF4-FFF2-40B4-BE49-F238E27FC236}">
                <a16:creationId xmlns:a16="http://schemas.microsoft.com/office/drawing/2014/main" id="{F257399C-B4EF-D349-A98B-B1FF6033DFDC}"/>
              </a:ext>
            </a:extLst>
          </p:cNvPr>
          <p:cNvSpPr>
            <a:spLocks noGrp="1" noChangeAspect="1"/>
          </p:cNvSpPr>
          <p:nvPr>
            <p:ph type="pic" sz="quarter" idx="19" hasCustomPrompt="1"/>
          </p:nvPr>
        </p:nvSpPr>
        <p:spPr>
          <a:xfrm>
            <a:off x="5215705" y="2074110"/>
            <a:ext cx="1737360" cy="1738176"/>
          </a:xfrm>
          <a:prstGeom prst="ellipse">
            <a:avLst/>
          </a:prstGeom>
          <a:noFill/>
        </p:spPr>
        <p:txBody>
          <a:bodyPr anchor="ctr">
            <a:normAutofit/>
          </a:bodyPr>
          <a:lstStyle>
            <a:lvl1pPr marL="0" indent="0" algn="ctr">
              <a:buNone/>
              <a:defRPr sz="2000"/>
            </a:lvl1pPr>
          </a:lstStyle>
          <a:p>
            <a:r>
              <a:rPr lang="en-US" dirty="0"/>
              <a:t>Icon</a:t>
            </a:r>
          </a:p>
        </p:txBody>
      </p:sp>
      <p:sp>
        <p:nvSpPr>
          <p:cNvPr id="27" name="Text Placeholder 3">
            <a:extLst>
              <a:ext uri="{FF2B5EF4-FFF2-40B4-BE49-F238E27FC236}">
                <a16:creationId xmlns:a16="http://schemas.microsoft.com/office/drawing/2014/main" id="{99B3C87A-21CF-BA4D-A01F-0F4BF2EBF085}"/>
              </a:ext>
            </a:extLst>
          </p:cNvPr>
          <p:cNvSpPr>
            <a:spLocks noGrp="1"/>
          </p:cNvSpPr>
          <p:nvPr>
            <p:ph type="body" sz="quarter" idx="30" hasCustomPrompt="1"/>
          </p:nvPr>
        </p:nvSpPr>
        <p:spPr>
          <a:xfrm>
            <a:off x="4831556"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Item 2</a:t>
            </a:r>
          </a:p>
        </p:txBody>
      </p:sp>
      <p:sp>
        <p:nvSpPr>
          <p:cNvPr id="25" name="Text Placeholder 17">
            <a:extLst>
              <a:ext uri="{FF2B5EF4-FFF2-40B4-BE49-F238E27FC236}">
                <a16:creationId xmlns:a16="http://schemas.microsoft.com/office/drawing/2014/main" id="{A642EA8A-0CE8-254C-B4A5-754806CC211A}"/>
              </a:ext>
            </a:extLst>
          </p:cNvPr>
          <p:cNvSpPr>
            <a:spLocks noGrp="1"/>
          </p:cNvSpPr>
          <p:nvPr>
            <p:ph type="body" sz="quarter" idx="29" hasCustomPrompt="1"/>
          </p:nvPr>
        </p:nvSpPr>
        <p:spPr>
          <a:xfrm>
            <a:off x="4831740" y="478128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cxnSp>
        <p:nvCxnSpPr>
          <p:cNvPr id="35" name="Straight Connector 34">
            <a:extLst>
              <a:ext uri="{FF2B5EF4-FFF2-40B4-BE49-F238E27FC236}">
                <a16:creationId xmlns:a16="http://schemas.microsoft.com/office/drawing/2014/main" id="{6F0F12A3-35C4-C341-BFB3-30E7533EB982}"/>
              </a:ext>
              <a:ext uri="{C183D7F6-B498-43B3-948B-1728B52AA6E4}">
                <adec:decorative xmlns:adec="http://schemas.microsoft.com/office/drawing/2017/decorative" xmlns="" val="1"/>
              </a:ext>
            </a:extLst>
          </p:cNvPr>
          <p:cNvCxnSpPr>
            <a:cxnSpLocks/>
          </p:cNvCxnSpPr>
          <p:nvPr userDrawn="1"/>
        </p:nvCxnSpPr>
        <p:spPr>
          <a:xfrm>
            <a:off x="8119068" y="1938989"/>
            <a:ext cx="0" cy="3788229"/>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D941ECA-2DC7-E54B-A32C-F1AC3154AB82}"/>
              </a:ext>
              <a:ext uri="{C183D7F6-B498-43B3-948B-1728B52AA6E4}">
                <adec:decorative xmlns:adec="http://schemas.microsoft.com/office/drawing/2017/decorative" xmlns="" val="1"/>
              </a:ext>
            </a:extLst>
          </p:cNvPr>
          <p:cNvSpPr/>
          <p:nvPr userDrawn="1"/>
        </p:nvSpPr>
        <p:spPr>
          <a:xfrm>
            <a:off x="9132363" y="1876937"/>
            <a:ext cx="2128838" cy="2128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30">
            <a:extLst>
              <a:ext uri="{FF2B5EF4-FFF2-40B4-BE49-F238E27FC236}">
                <a16:creationId xmlns:a16="http://schemas.microsoft.com/office/drawing/2014/main" id="{19BB4F26-E491-A54C-BCBB-1DA2FAAAD4E4}"/>
              </a:ext>
            </a:extLst>
          </p:cNvPr>
          <p:cNvSpPr>
            <a:spLocks noGrp="1" noChangeAspect="1"/>
          </p:cNvSpPr>
          <p:nvPr>
            <p:ph type="pic" sz="quarter" idx="20" hasCustomPrompt="1"/>
          </p:nvPr>
        </p:nvSpPr>
        <p:spPr>
          <a:xfrm>
            <a:off x="9328102" y="2074110"/>
            <a:ext cx="1737360" cy="1738176"/>
          </a:xfrm>
          <a:prstGeom prst="ellipse">
            <a:avLst/>
          </a:prstGeom>
          <a:noFill/>
        </p:spPr>
        <p:txBody>
          <a:bodyPr anchor="ctr">
            <a:normAutofit/>
          </a:bodyPr>
          <a:lstStyle>
            <a:lvl1pPr marL="0" indent="0" algn="ctr">
              <a:buNone/>
              <a:defRPr sz="2000"/>
            </a:lvl1pPr>
          </a:lstStyle>
          <a:p>
            <a:r>
              <a:rPr lang="en-US" dirty="0"/>
              <a:t>Icon</a:t>
            </a:r>
          </a:p>
        </p:txBody>
      </p:sp>
      <p:sp>
        <p:nvSpPr>
          <p:cNvPr id="19" name="Text Placeholder 3">
            <a:extLst>
              <a:ext uri="{FF2B5EF4-FFF2-40B4-BE49-F238E27FC236}">
                <a16:creationId xmlns:a16="http://schemas.microsoft.com/office/drawing/2014/main" id="{837CCA18-F157-234F-AFCC-7A64205FCAF3}"/>
              </a:ext>
            </a:extLst>
          </p:cNvPr>
          <p:cNvSpPr>
            <a:spLocks noGrp="1"/>
          </p:cNvSpPr>
          <p:nvPr>
            <p:ph type="body" sz="quarter" idx="22" hasCustomPrompt="1"/>
          </p:nvPr>
        </p:nvSpPr>
        <p:spPr>
          <a:xfrm>
            <a:off x="8932338" y="4175940"/>
            <a:ext cx="2528888" cy="458016"/>
          </a:xfrm>
        </p:spPr>
        <p:txBody>
          <a:bodyPr anchor="t" anchorCtr="0">
            <a:noAutofit/>
          </a:bodyPr>
          <a:lstStyle>
            <a:lvl1pPr marL="0" indent="0" algn="ctr">
              <a:buNone/>
              <a:defRPr sz="2000" b="1">
                <a:solidFill>
                  <a:schemeClr val="accent6">
                    <a:lumMod val="50000"/>
                  </a:schemeClr>
                </a:solidFill>
              </a:defRPr>
            </a:lvl1pPr>
          </a:lstStyle>
          <a:p>
            <a:pPr lvl="0"/>
            <a:r>
              <a:rPr lang="en-US" dirty="0"/>
              <a:t>Item 3</a:t>
            </a:r>
          </a:p>
        </p:txBody>
      </p:sp>
      <p:sp>
        <p:nvSpPr>
          <p:cNvPr id="17" name="Text Placeholder 17">
            <a:extLst>
              <a:ext uri="{FF2B5EF4-FFF2-40B4-BE49-F238E27FC236}">
                <a16:creationId xmlns:a16="http://schemas.microsoft.com/office/drawing/2014/main" id="{392524F0-C14F-394D-B511-50F867FF29FC}"/>
              </a:ext>
            </a:extLst>
          </p:cNvPr>
          <p:cNvSpPr>
            <a:spLocks noGrp="1"/>
          </p:cNvSpPr>
          <p:nvPr>
            <p:ph type="body" sz="quarter" idx="12" hasCustomPrompt="1"/>
          </p:nvPr>
        </p:nvSpPr>
        <p:spPr>
          <a:xfrm>
            <a:off x="8932522" y="478128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Tree>
    <p:extLst>
      <p:ext uri="{BB962C8B-B14F-4D97-AF65-F5344CB8AC3E}">
        <p14:creationId xmlns:p14="http://schemas.microsoft.com/office/powerpoint/2010/main" val="263258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Item Empha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dirty="0"/>
              <a:t>Click to edit Master title style</a:t>
            </a:r>
          </a:p>
        </p:txBody>
      </p:sp>
      <p:sp>
        <p:nvSpPr>
          <p:cNvPr id="6" name="Oval 5">
            <a:extLst>
              <a:ext uri="{FF2B5EF4-FFF2-40B4-BE49-F238E27FC236}">
                <a16:creationId xmlns:a16="http://schemas.microsoft.com/office/drawing/2014/main" id="{68DF5203-1BDE-0147-9A8A-9A6E1040A31C}"/>
              </a:ext>
              <a:ext uri="{C183D7F6-B498-43B3-948B-1728B52AA6E4}">
                <adec:decorative xmlns:adec="http://schemas.microsoft.com/office/drawing/2017/decorative" xmlns="" val="1"/>
              </a:ext>
            </a:extLst>
          </p:cNvPr>
          <p:cNvSpPr/>
          <p:nvPr userDrawn="1"/>
        </p:nvSpPr>
        <p:spPr>
          <a:xfrm>
            <a:off x="930799" y="1991241"/>
            <a:ext cx="3841226" cy="3841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30">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dirty="0"/>
              <a:t>Photo Icon</a:t>
            </a:r>
          </a:p>
        </p:txBody>
      </p:sp>
      <p:sp>
        <p:nvSpPr>
          <p:cNvPr id="9" name="Text Placeholder 3">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bg2"/>
                </a:solidFill>
              </a:defRPr>
            </a:lvl1pPr>
          </a:lstStyle>
          <a:p>
            <a:pPr lvl="0"/>
            <a:r>
              <a:rPr lang="en-US" dirty="0"/>
              <a:t>Item 1</a:t>
            </a:r>
          </a:p>
        </p:txBody>
      </p:sp>
      <p:sp>
        <p:nvSpPr>
          <p:cNvPr id="8" name="Text Placeholder 17">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a:t>
            </a:r>
            <a:r>
              <a:rPr lang="en-US" dirty="0" err="1"/>
              <a:t>eros</a:t>
            </a:r>
            <a:r>
              <a:rPr lang="en-US" dirty="0"/>
              <a:t> ac gravida. </a:t>
            </a:r>
          </a:p>
        </p:txBody>
      </p:sp>
      <p:sp>
        <p:nvSpPr>
          <p:cNvPr id="3" name="Slide Number Placeholder 2">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34966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D9A7F5-3AD3-5346-84D2-BFAC3220414F}"/>
              </a:ext>
              <a:ext uri="{C183D7F6-B498-43B3-948B-1728B52AA6E4}">
                <adec:decorative xmlns:adec="http://schemas.microsoft.com/office/drawing/2017/decorative" xmlns="" val="1"/>
              </a:ext>
            </a:extLst>
          </p:cNvPr>
          <p:cNvSpPr/>
          <p:nvPr userDrawn="1"/>
        </p:nvSpPr>
        <p:spPr>
          <a:xfrm>
            <a:off x="0" y="365126"/>
            <a:ext cx="1491916" cy="1448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89E0C-F4AB-5544-AB57-486179A42999}"/>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3E0A5947-7373-7641-8267-0BD9C6DE3FCB}"/>
              </a:ext>
            </a:extLst>
          </p:cNvPr>
          <p:cNvSpPr>
            <a:spLocks noGrp="1"/>
          </p:cNvSpPr>
          <p:nvPr>
            <p:ph type="body" sz="half" idx="2"/>
          </p:nvPr>
        </p:nvSpPr>
        <p:spPr>
          <a:xfrm>
            <a:off x="839788" y="2250630"/>
            <a:ext cx="3932237" cy="3618358"/>
          </a:xfrm>
        </p:spPr>
        <p:txBody>
          <a:bodyPr>
            <a:normAutofit/>
          </a:bodyPr>
          <a:lstStyle>
            <a:lvl1pPr marL="0" indent="0" algn="r">
              <a:buNone/>
              <a:defRPr sz="2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B9A34422-3545-9243-94E6-744F1585DF0D}"/>
              </a:ext>
            </a:extLst>
          </p:cNvPr>
          <p:cNvSpPr>
            <a:spLocks noGrp="1"/>
          </p:cNvSpPr>
          <p:nvPr>
            <p:ph idx="1"/>
          </p:nvPr>
        </p:nvSpPr>
        <p:spPr>
          <a:xfrm>
            <a:off x="5183188" y="987425"/>
            <a:ext cx="6172200" cy="4873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0FD017C-D058-D04B-B6A9-45B2FC89293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162445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4E0910-18C8-964F-BD0C-C589B9D24786}"/>
              </a:ext>
              <a:ext uri="{C183D7F6-B498-43B3-948B-1728B52AA6E4}">
                <adec:decorative xmlns:adec="http://schemas.microsoft.com/office/drawing/2017/decorative" xmlns="" val="1"/>
              </a:ext>
            </a:extLst>
          </p:cNvPr>
          <p:cNvSpPr/>
          <p:nvPr userDrawn="1"/>
        </p:nvSpPr>
        <p:spPr>
          <a:xfrm>
            <a:off x="0" y="365126"/>
            <a:ext cx="1491916" cy="1448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4750C3B7-08A8-D143-96AE-F6B0F5AE0590}"/>
              </a:ext>
            </a:extLst>
          </p:cNvPr>
          <p:cNvSpPr>
            <a:spLocks noGrp="1"/>
          </p:cNvSpPr>
          <p:nvPr>
            <p:ph type="body" sz="half" idx="2"/>
          </p:nvPr>
        </p:nvSpPr>
        <p:spPr>
          <a:xfrm>
            <a:off x="839788" y="2250630"/>
            <a:ext cx="3932237" cy="3618358"/>
          </a:xfrm>
        </p:spPr>
        <p:txBody>
          <a:bodyPr>
            <a:norm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4FBC6A1B-8F49-CF46-8D26-1FD0BABEE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69405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For Longer Titles)">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281245"/>
            <a:ext cx="9875520" cy="3593843"/>
          </a:xfrm>
          <a:prstGeom prst="rect">
            <a:avLst/>
          </a:prstGeom>
        </p:spPr>
        <p:txBody>
          <a:bodyPr anchor="b"/>
          <a:lstStyle>
            <a:lvl1pPr algn="l">
              <a:defRPr sz="6000" b="1">
                <a:solidFill>
                  <a:schemeClr val="tx1"/>
                </a:solidFill>
                <a:latin typeface="+mn-lt"/>
              </a:defRPr>
            </a:lvl1pPr>
          </a:lstStyle>
          <a:p>
            <a:r>
              <a:rPr lang="en-US" dirty="0"/>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6066262"/>
            <a:ext cx="9875520" cy="1009013"/>
          </a:xfrm>
        </p:spPr>
        <p:txBody>
          <a:bodyPr>
            <a:noAutofit/>
          </a:bodyPr>
          <a:lstStyle>
            <a:lvl1pPr marL="0" indent="0" algn="l">
              <a:lnSpc>
                <a:spcPts val="15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p>
        </p:txBody>
      </p:sp>
      <p:pic>
        <p:nvPicPr>
          <p:cNvPr id="2" name="Picture 1" descr="AIR Forum | Cleveland, OH May 30 - June 2, 2023">
            <a:extLst>
              <a:ext uri="{FF2B5EF4-FFF2-40B4-BE49-F238E27FC236}">
                <a16:creationId xmlns:a16="http://schemas.microsoft.com/office/drawing/2014/main" id="{43A37D94-311D-5C93-07E7-889BEAE02A28}"/>
              </a:ext>
            </a:extLst>
          </p:cNvPr>
          <p:cNvPicPr>
            <a:picLocks noChangeAspect="1"/>
          </p:cNvPicPr>
          <p:nvPr userDrawn="1"/>
        </p:nvPicPr>
        <p:blipFill>
          <a:blip r:embed="rId2"/>
          <a:srcRect/>
          <a:stretch/>
        </p:blipFill>
        <p:spPr>
          <a:xfrm>
            <a:off x="1039102" y="985594"/>
            <a:ext cx="5206080" cy="1101771"/>
          </a:xfrm>
          <a:prstGeom prst="rect">
            <a:avLst/>
          </a:prstGeom>
        </p:spPr>
      </p:pic>
      <p:pic>
        <p:nvPicPr>
          <p:cNvPr id="3" name="Graphic 2">
            <a:extLst>
              <a:ext uri="{FF2B5EF4-FFF2-40B4-BE49-F238E27FC236}">
                <a16:creationId xmlns:a16="http://schemas.microsoft.com/office/drawing/2014/main" id="{F3C925D8-8D4F-6550-61D5-11714FA52A3E}"/>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b="42267"/>
          <a:stretch/>
        </p:blipFill>
        <p:spPr>
          <a:xfrm>
            <a:off x="6740938" y="2898668"/>
            <a:ext cx="5299364" cy="3959332"/>
          </a:xfrm>
          <a:prstGeom prst="rect">
            <a:avLst/>
          </a:prstGeom>
        </p:spPr>
      </p:pic>
      <p:pic>
        <p:nvPicPr>
          <p:cNvPr id="4" name="Graphic 3">
            <a:extLst>
              <a:ext uri="{FF2B5EF4-FFF2-40B4-BE49-F238E27FC236}">
                <a16:creationId xmlns:a16="http://schemas.microsoft.com/office/drawing/2014/main" id="{92064754-4774-6B82-66D1-B8DC934914EA}"/>
              </a:ext>
              <a:ext uri="{C183D7F6-B498-43B3-948B-1728B52AA6E4}">
                <adec:decorative xmlns:adec="http://schemas.microsoft.com/office/drawing/2017/decorative" xmlns="" val="1"/>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12495" t="20837"/>
          <a:stretch/>
        </p:blipFill>
        <p:spPr>
          <a:xfrm flipH="1">
            <a:off x="8146540" y="0"/>
            <a:ext cx="4045459" cy="4736199"/>
          </a:xfrm>
          <a:prstGeom prst="rect">
            <a:avLst/>
          </a:prstGeom>
        </p:spPr>
      </p:pic>
    </p:spTree>
    <p:extLst>
      <p:ext uri="{BB962C8B-B14F-4D97-AF65-F5344CB8AC3E}">
        <p14:creationId xmlns:p14="http://schemas.microsoft.com/office/powerpoint/2010/main" val="4147295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B8345E-76CD-1243-A2FC-376B05C461BD}"/>
              </a:ext>
              <a:ext uri="{C183D7F6-B498-43B3-948B-1728B52AA6E4}">
                <adec:decorative xmlns:adec="http://schemas.microsoft.com/office/drawing/2017/decorative" xmlns="" val="1"/>
              </a:ext>
            </a:extLst>
          </p:cNvPr>
          <p:cNvSpPr/>
          <p:nvPr userDrawn="1"/>
        </p:nvSpPr>
        <p:spPr>
          <a:xfrm>
            <a:off x="0" y="365126"/>
            <a:ext cx="1491916" cy="1692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rmAutofit/>
          </a:bodyPr>
          <a:lstStyle>
            <a:lvl1pPr algn="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4750C3B7-08A8-D143-96AE-F6B0F5AE0590}"/>
              </a:ext>
            </a:extLst>
          </p:cNvPr>
          <p:cNvSpPr>
            <a:spLocks noGrp="1"/>
          </p:cNvSpPr>
          <p:nvPr>
            <p:ph type="body" sz="half" idx="2"/>
          </p:nvPr>
        </p:nvSpPr>
        <p:spPr>
          <a:xfrm>
            <a:off x="839788" y="2250630"/>
            <a:ext cx="3932237" cy="3618358"/>
          </a:xfrm>
        </p:spPr>
        <p:txBody>
          <a:bodyPr>
            <a:norm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Chart Placeholder 8">
            <a:extLst>
              <a:ext uri="{FF2B5EF4-FFF2-40B4-BE49-F238E27FC236}">
                <a16:creationId xmlns:a16="http://schemas.microsoft.com/office/drawing/2014/main" id="{6439A179-A193-6D4A-9725-FE93D93D2335}"/>
              </a:ext>
            </a:extLst>
          </p:cNvPr>
          <p:cNvSpPr>
            <a:spLocks noGrp="1"/>
          </p:cNvSpPr>
          <p:nvPr>
            <p:ph type="chart" sz="quarter" idx="13"/>
          </p:nvPr>
        </p:nvSpPr>
        <p:spPr>
          <a:xfrm>
            <a:off x="5167313" y="985838"/>
            <a:ext cx="6184900" cy="4883150"/>
          </a:xfrm>
        </p:spPr>
        <p:txBody>
          <a:bodyPr/>
          <a:lstStyle/>
          <a:p>
            <a:endParaRPr lang="en-US"/>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39067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Q&amp;A">
            <a:extLst>
              <a:ext uri="{FF2B5EF4-FFF2-40B4-BE49-F238E27FC236}">
                <a16:creationId xmlns:a16="http://schemas.microsoft.com/office/drawing/2014/main" id="{CA019CC1-A3B6-A541-B52F-32F4C6E55582}"/>
              </a:ext>
            </a:extLst>
          </p:cNvPr>
          <p:cNvSpPr txBox="1"/>
          <p:nvPr userDrawn="1"/>
        </p:nvSpPr>
        <p:spPr>
          <a:xfrm>
            <a:off x="0" y="1459230"/>
            <a:ext cx="12192000" cy="3939540"/>
          </a:xfrm>
          <a:prstGeom prst="rect">
            <a:avLst/>
          </a:prstGeom>
          <a:noFill/>
        </p:spPr>
        <p:txBody>
          <a:bodyPr wrap="square" rtlCol="0">
            <a:spAutoFit/>
          </a:bodyPr>
          <a:lstStyle/>
          <a:p>
            <a:pPr algn="ctr"/>
            <a:r>
              <a:rPr lang="en-US" sz="25000" b="1" dirty="0">
                <a:solidFill>
                  <a:schemeClr val="tx1"/>
                </a:solidFill>
                <a:latin typeface="Calibri" panose="020F0502020204030204" pitchFamily="34" charset="0"/>
                <a:cs typeface="Calibri" panose="020F0502020204030204" pitchFamily="34" charset="0"/>
              </a:rPr>
              <a:t>Q</a:t>
            </a:r>
            <a:r>
              <a:rPr lang="en-US" sz="10000" b="1" dirty="0">
                <a:solidFill>
                  <a:schemeClr val="tx1"/>
                </a:solidFill>
                <a:latin typeface="Calibri" panose="020F0502020204030204" pitchFamily="34" charset="0"/>
                <a:cs typeface="Calibri" panose="020F0502020204030204" pitchFamily="34" charset="0"/>
              </a:rPr>
              <a:t> </a:t>
            </a:r>
            <a:r>
              <a:rPr lang="en-US" sz="25000" b="1" dirty="0">
                <a:solidFill>
                  <a:schemeClr val="tx1"/>
                </a:solidFill>
                <a:latin typeface="Calibri" panose="020F0502020204030204" pitchFamily="34" charset="0"/>
                <a:cs typeface="Calibri" panose="020F0502020204030204" pitchFamily="34" charset="0"/>
              </a:rPr>
              <a:t>&amp;</a:t>
            </a:r>
            <a:r>
              <a:rPr lang="en-US" sz="12000" b="1" dirty="0">
                <a:solidFill>
                  <a:schemeClr val="tx1"/>
                </a:solidFill>
                <a:latin typeface="Calibri" panose="020F0502020204030204" pitchFamily="34" charset="0"/>
                <a:cs typeface="Calibri" panose="020F0502020204030204" pitchFamily="34" charset="0"/>
              </a:rPr>
              <a:t> </a:t>
            </a:r>
            <a:r>
              <a:rPr lang="en-US" sz="25000" b="1" dirty="0">
                <a:solidFill>
                  <a:schemeClr val="tx1"/>
                </a:solidFill>
                <a:latin typeface="Calibri" panose="020F0502020204030204" pitchFamily="34" charset="0"/>
                <a:cs typeface="Calibri" panose="020F0502020204030204" pitchFamily="34" charset="0"/>
              </a:rPr>
              <a:t>A</a:t>
            </a:r>
            <a:endParaRPr lang="en-US" sz="25000" b="1" dirty="0">
              <a:solidFill>
                <a:schemeClr val="tx1"/>
              </a:solidFill>
            </a:endParaRPr>
          </a:p>
        </p:txBody>
      </p:sp>
      <p:pic>
        <p:nvPicPr>
          <p:cNvPr id="8" name="Graphic 7">
            <a:extLst>
              <a:ext uri="{FF2B5EF4-FFF2-40B4-BE49-F238E27FC236}">
                <a16:creationId xmlns:a16="http://schemas.microsoft.com/office/drawing/2014/main" id="{14A95E22-6024-8F45-A81F-5E3EADEF9753}"/>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2267"/>
          <a:stretch/>
        </p:blipFill>
        <p:spPr>
          <a:xfrm>
            <a:off x="8412480" y="5138142"/>
            <a:ext cx="2301942" cy="1719858"/>
          </a:xfrm>
          <a:prstGeom prst="rect">
            <a:avLst/>
          </a:prstGeom>
        </p:spPr>
      </p:pic>
      <p:pic>
        <p:nvPicPr>
          <p:cNvPr id="9" name="Graphic 8">
            <a:extLst>
              <a:ext uri="{FF2B5EF4-FFF2-40B4-BE49-F238E27FC236}">
                <a16:creationId xmlns:a16="http://schemas.microsoft.com/office/drawing/2014/main" id="{48700200-A0F2-AC4C-9BAD-0B3DA15C573F}"/>
              </a:ext>
              <a:ext uri="{C183D7F6-B498-43B3-948B-1728B52AA6E4}">
                <adec:decorative xmlns:adec="http://schemas.microsoft.com/office/drawing/2017/decorative" xmlns="" val="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2495" t="20837"/>
          <a:stretch/>
        </p:blipFill>
        <p:spPr>
          <a:xfrm flipH="1">
            <a:off x="8146540" y="0"/>
            <a:ext cx="4045459" cy="4736199"/>
          </a:xfrm>
          <a:prstGeom prst="rect">
            <a:avLst/>
          </a:prstGeom>
        </p:spPr>
      </p:pic>
      <p:pic>
        <p:nvPicPr>
          <p:cNvPr id="10" name="Decorative">
            <a:extLst>
              <a:ext uri="{FF2B5EF4-FFF2-40B4-BE49-F238E27FC236}">
                <a16:creationId xmlns:a16="http://schemas.microsoft.com/office/drawing/2014/main" id="{150E070D-2B91-6B44-9DAA-013FEBBD1659}"/>
              </a:ext>
              <a:ext uri="{C183D7F6-B498-43B3-948B-1728B52AA6E4}">
                <adec:decorative xmlns:adec="http://schemas.microsoft.com/office/drawing/2017/decorative" xmlns="" val="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3873" t="50000"/>
          <a:stretch/>
        </p:blipFill>
        <p:spPr>
          <a:xfrm>
            <a:off x="0" y="0"/>
            <a:ext cx="4604657" cy="3913843"/>
          </a:xfrm>
          <a:prstGeom prst="rect">
            <a:avLst/>
          </a:prstGeom>
        </p:spPr>
      </p:pic>
    </p:spTree>
    <p:extLst>
      <p:ext uri="{BB962C8B-B14F-4D97-AF65-F5344CB8AC3E}">
        <p14:creationId xmlns:p14="http://schemas.microsoft.com/office/powerpoint/2010/main" val="2605697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descr="AIR Forum">
            <a:extLst>
              <a:ext uri="{FF2B5EF4-FFF2-40B4-BE49-F238E27FC236}">
                <a16:creationId xmlns:a16="http://schemas.microsoft.com/office/drawing/2014/main" id="{C133D2A8-5084-9E41-9E00-050F230BD51C}"/>
              </a:ext>
            </a:extLst>
          </p:cNvPr>
          <p:cNvPicPr>
            <a:picLocks noChangeAspect="1"/>
          </p:cNvPicPr>
          <p:nvPr userDrawn="1"/>
        </p:nvPicPr>
        <p:blipFill>
          <a:blip r:embed="rId2"/>
          <a:srcRect/>
          <a:stretch/>
        </p:blipFill>
        <p:spPr>
          <a:xfrm>
            <a:off x="2439584" y="2116234"/>
            <a:ext cx="7312832" cy="2625532"/>
          </a:xfrm>
          <a:prstGeom prst="rect">
            <a:avLst/>
          </a:prstGeom>
        </p:spPr>
      </p:pic>
    </p:spTree>
    <p:extLst>
      <p:ext uri="{BB962C8B-B14F-4D97-AF65-F5344CB8AC3E}">
        <p14:creationId xmlns:p14="http://schemas.microsoft.com/office/powerpoint/2010/main" val="4204896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Q&amp;A">
    <p:bg>
      <p:bgPr>
        <a:solidFill>
          <a:schemeClr val="bg1"/>
        </a:solidFill>
        <a:effectLst/>
      </p:bgPr>
    </p:bg>
    <p:spTree>
      <p:nvGrpSpPr>
        <p:cNvPr id="1" name=""/>
        <p:cNvGrpSpPr/>
        <p:nvPr/>
      </p:nvGrpSpPr>
      <p:grpSpPr>
        <a:xfrm>
          <a:off x="0" y="0"/>
          <a:ext cx="0" cy="0"/>
          <a:chOff x="0" y="0"/>
          <a:chExt cx="0" cy="0"/>
        </a:xfrm>
      </p:grpSpPr>
      <p:pic>
        <p:nvPicPr>
          <p:cNvPr id="3" name="Picture 2" descr="AIR Forum">
            <a:extLst>
              <a:ext uri="{FF2B5EF4-FFF2-40B4-BE49-F238E27FC236}">
                <a16:creationId xmlns:a16="http://schemas.microsoft.com/office/drawing/2014/main" id="{2382CB68-52D1-A747-8BBF-38669FDE632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439584" y="1960439"/>
            <a:ext cx="7312832" cy="2937121"/>
          </a:xfrm>
          <a:prstGeom prst="rect">
            <a:avLst/>
          </a:prstGeom>
        </p:spPr>
      </p:pic>
    </p:spTree>
    <p:extLst>
      <p:ext uri="{BB962C8B-B14F-4D97-AF65-F5344CB8AC3E}">
        <p14:creationId xmlns:p14="http://schemas.microsoft.com/office/powerpoint/2010/main" val="90411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IR Forum | Cleveland, OH May 30 - June 2, 2023">
            <a:extLst>
              <a:ext uri="{FF2B5EF4-FFF2-40B4-BE49-F238E27FC236}">
                <a16:creationId xmlns:a16="http://schemas.microsoft.com/office/drawing/2014/main" id="{F8660046-46BE-F64A-AA1E-5D0A5321D43C}"/>
              </a:ext>
            </a:extLst>
          </p:cNvPr>
          <p:cNvPicPr>
            <a:picLocks noChangeAspect="1"/>
          </p:cNvPicPr>
          <p:nvPr userDrawn="1"/>
        </p:nvPicPr>
        <p:blipFill>
          <a:blip r:embed="rId2"/>
          <a:srcRect/>
          <a:stretch/>
        </p:blipFill>
        <p:spPr>
          <a:xfrm>
            <a:off x="1039102" y="982911"/>
            <a:ext cx="5206080" cy="1107137"/>
          </a:xfrm>
          <a:prstGeom prst="rect">
            <a:avLst/>
          </a:prstGeom>
        </p:spPr>
      </p:pic>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281246"/>
            <a:ext cx="9606988" cy="2892830"/>
          </a:xfrm>
          <a:prstGeom prst="rect">
            <a:avLst/>
          </a:prstGeom>
        </p:spPr>
        <p:txBody>
          <a:bodyPr anchor="b"/>
          <a:lstStyle>
            <a:lvl1pPr algn="l">
              <a:defRPr sz="6000" b="1">
                <a:solidFill>
                  <a:schemeClr val="bg1"/>
                </a:solidFill>
                <a:latin typeface="+mn-lt"/>
              </a:defRPr>
            </a:lvl1pPr>
          </a:lstStyle>
          <a:p>
            <a:r>
              <a:rPr lang="en-US" dirty="0"/>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5402734"/>
            <a:ext cx="9606988" cy="1672542"/>
          </a:xfrm>
        </p:spPr>
        <p:txBody>
          <a:bodyPr>
            <a:noAutofit/>
          </a:bodyPr>
          <a:lstStyle>
            <a:lvl1pPr marL="0" indent="0" algn="l">
              <a:lnSpc>
                <a:spcPts val="1500"/>
              </a:lnSpc>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p>
        </p:txBody>
      </p:sp>
    </p:spTree>
    <p:extLst>
      <p:ext uri="{BB962C8B-B14F-4D97-AF65-F5344CB8AC3E}">
        <p14:creationId xmlns:p14="http://schemas.microsoft.com/office/powerpoint/2010/main" val="224280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For Longer Titles)">
    <p:spTree>
      <p:nvGrpSpPr>
        <p:cNvPr id="1" name=""/>
        <p:cNvGrpSpPr/>
        <p:nvPr/>
      </p:nvGrpSpPr>
      <p:grpSpPr>
        <a:xfrm>
          <a:off x="0" y="0"/>
          <a:ext cx="0" cy="0"/>
          <a:chOff x="0" y="0"/>
          <a:chExt cx="0" cy="0"/>
        </a:xfrm>
      </p:grpSpPr>
      <p:pic>
        <p:nvPicPr>
          <p:cNvPr id="9" name="Picture 8" descr="AIR Forum | Cleveland, OH May 30 - June 2, 2023">
            <a:extLst>
              <a:ext uri="{FF2B5EF4-FFF2-40B4-BE49-F238E27FC236}">
                <a16:creationId xmlns:a16="http://schemas.microsoft.com/office/drawing/2014/main" id="{F8660046-46BE-F64A-AA1E-5D0A5321D43C}"/>
              </a:ext>
            </a:extLst>
          </p:cNvPr>
          <p:cNvPicPr>
            <a:picLocks noChangeAspect="1"/>
          </p:cNvPicPr>
          <p:nvPr userDrawn="1"/>
        </p:nvPicPr>
        <p:blipFill>
          <a:blip r:embed="rId2"/>
          <a:srcRect/>
          <a:stretch/>
        </p:blipFill>
        <p:spPr>
          <a:xfrm>
            <a:off x="1039102" y="982911"/>
            <a:ext cx="5206080" cy="1107137"/>
          </a:xfrm>
          <a:prstGeom prst="rect">
            <a:avLst/>
          </a:prstGeom>
        </p:spPr>
      </p:pic>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281245"/>
            <a:ext cx="9875520" cy="3593843"/>
          </a:xfrm>
          <a:prstGeom prst="rect">
            <a:avLst/>
          </a:prstGeom>
        </p:spPr>
        <p:txBody>
          <a:bodyPr anchor="b"/>
          <a:lstStyle>
            <a:lvl1pPr algn="l">
              <a:defRPr sz="6000" b="1">
                <a:solidFill>
                  <a:schemeClr val="bg1"/>
                </a:solidFill>
                <a:latin typeface="+mn-lt"/>
              </a:defRPr>
            </a:lvl1pPr>
          </a:lstStyle>
          <a:p>
            <a:r>
              <a:rPr lang="en-US" dirty="0"/>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6066262"/>
            <a:ext cx="9875520" cy="1009013"/>
          </a:xfrm>
        </p:spPr>
        <p:txBody>
          <a:bodyPr>
            <a:noAutofit/>
          </a:bodyPr>
          <a:lstStyle>
            <a:lvl1pPr marL="0" indent="0" algn="l">
              <a:lnSpc>
                <a:spcPts val="1500"/>
              </a:lnSpc>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 Here</a:t>
            </a:r>
          </a:p>
        </p:txBody>
      </p:sp>
    </p:spTree>
    <p:extLst>
      <p:ext uri="{BB962C8B-B14F-4D97-AF65-F5344CB8AC3E}">
        <p14:creationId xmlns:p14="http://schemas.microsoft.com/office/powerpoint/2010/main" val="255415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2708A73-8447-28C4-1CA8-4E04ACB814BE}"/>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2267"/>
          <a:stretch/>
        </p:blipFill>
        <p:spPr>
          <a:xfrm>
            <a:off x="6740938" y="2898668"/>
            <a:ext cx="5299364" cy="3959332"/>
          </a:xfrm>
          <a:prstGeom prst="rect">
            <a:avLst/>
          </a:prstGeom>
        </p:spPr>
      </p:pic>
      <p:pic>
        <p:nvPicPr>
          <p:cNvPr id="5" name="Graphic 4">
            <a:extLst>
              <a:ext uri="{FF2B5EF4-FFF2-40B4-BE49-F238E27FC236}">
                <a16:creationId xmlns:a16="http://schemas.microsoft.com/office/drawing/2014/main" id="{2D3A7DC5-1493-FCBC-1904-2A224C39025D}"/>
              </a:ext>
              <a:ext uri="{C183D7F6-B498-43B3-948B-1728B52AA6E4}">
                <adec:decorative xmlns:adec="http://schemas.microsoft.com/office/drawing/2017/decorative" xmlns="" val="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2495" t="20837"/>
          <a:stretch/>
        </p:blipFill>
        <p:spPr>
          <a:xfrm flipH="1">
            <a:off x="8146540" y="0"/>
            <a:ext cx="4045459" cy="4736199"/>
          </a:xfrm>
          <a:prstGeom prst="rect">
            <a:avLst/>
          </a:prstGeom>
        </p:spPr>
      </p:pic>
      <p:sp>
        <p:nvSpPr>
          <p:cNvPr id="2" name="Title 1">
            <a:extLst>
              <a:ext uri="{FF2B5EF4-FFF2-40B4-BE49-F238E27FC236}">
                <a16:creationId xmlns:a16="http://schemas.microsoft.com/office/drawing/2014/main" id="{C04BC8E2-FE77-8D48-AA06-CCC7FF9EC540}"/>
              </a:ext>
            </a:extLst>
          </p:cNvPr>
          <p:cNvSpPr>
            <a:spLocks noGrp="1"/>
          </p:cNvSpPr>
          <p:nvPr>
            <p:ph type="title"/>
          </p:nvPr>
        </p:nvSpPr>
        <p:spPr>
          <a:xfrm>
            <a:off x="831851" y="577516"/>
            <a:ext cx="7742524" cy="3984959"/>
          </a:xfrm>
          <a:prstGeom prst="rect">
            <a:avLst/>
          </a:prstGeom>
        </p:spPr>
        <p:txBody>
          <a:bodyPr anchor="b">
            <a:normAutofit/>
          </a:bodyPr>
          <a:lstStyle>
            <a:lvl1pPr algn="l">
              <a:defRPr sz="4800">
                <a:solidFill>
                  <a:schemeClr val="bg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2BA79F4-F166-1F4B-A0B0-905316D842E7}"/>
              </a:ext>
            </a:extLst>
          </p:cNvPr>
          <p:cNvSpPr>
            <a:spLocks noGrp="1"/>
          </p:cNvSpPr>
          <p:nvPr>
            <p:ph type="body" idx="1"/>
          </p:nvPr>
        </p:nvSpPr>
        <p:spPr>
          <a:xfrm>
            <a:off x="831851" y="4589463"/>
            <a:ext cx="6063624" cy="1500187"/>
          </a:xfrm>
        </p:spPr>
        <p:txBody>
          <a:bodyPr>
            <a:normAutofit/>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7154CF1-76B2-E74F-BE09-3FD2B89C109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398648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968349-0194-2E46-BC51-E9CAE355577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C8F037F-16E2-9149-8E51-4BAC70D6DA30}"/>
              </a:ext>
            </a:extLst>
          </p:cNvPr>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17B0820-72D2-9E4B-9705-8F0F353CBA30}"/>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76512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27F7165-D88C-1C41-AFBB-692763F3CF9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D08345-F2B6-3340-8D5E-2BCEB092BF4E}"/>
              </a:ext>
            </a:extLst>
          </p:cNvPr>
          <p:cNvSpPr>
            <a:spLocks noGrp="1"/>
          </p:cNvSpPr>
          <p:nvPr>
            <p:ph sz="half" idx="1"/>
          </p:nvPr>
        </p:nvSpPr>
        <p:spPr>
          <a:xfrm>
            <a:off x="838200" y="1825625"/>
            <a:ext cx="5181600" cy="4351338"/>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6BB0D00-6E87-7D4F-9889-9AB9B3F6C293}"/>
              </a:ext>
            </a:extLst>
          </p:cNvPr>
          <p:cNvSpPr>
            <a:spLocks noGrp="1"/>
          </p:cNvSpPr>
          <p:nvPr>
            <p:ph sz="half" idx="2"/>
          </p:nvPr>
        </p:nvSpPr>
        <p:spPr>
          <a:xfrm>
            <a:off x="6172200" y="1825625"/>
            <a:ext cx="5181600" cy="4351338"/>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B8FCD4D-BDFA-6B4A-8722-2E19D215EAF8}"/>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90340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8E2EC4-E97B-EC42-9E47-4435FAC801BD}"/>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4C495F-71FD-AB4D-8D29-BFF73FD87226}"/>
              </a:ext>
            </a:extLst>
          </p:cNvPr>
          <p:cNvSpPr>
            <a:spLocks noGrp="1"/>
          </p:cNvSpPr>
          <p:nvPr>
            <p:ph type="body" idx="1"/>
          </p:nvPr>
        </p:nvSpPr>
        <p:spPr>
          <a:xfrm>
            <a:off x="839788" y="1681162"/>
            <a:ext cx="5157787" cy="1082585"/>
          </a:xfrm>
        </p:spPr>
        <p:txBody>
          <a:bodyPr anchor="ctr" anchorCtr="0">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BEEB663-9A82-8746-9002-DC98834E95C1}"/>
              </a:ext>
            </a:extLst>
          </p:cNvPr>
          <p:cNvSpPr>
            <a:spLocks noGrp="1"/>
          </p:cNvSpPr>
          <p:nvPr>
            <p:ph sz="half" idx="2"/>
          </p:nvPr>
        </p:nvSpPr>
        <p:spPr>
          <a:xfrm>
            <a:off x="839788" y="2897311"/>
            <a:ext cx="5157787" cy="3292351"/>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86572EA-5BE0-F640-AFD9-5AA5F8C440B5}"/>
              </a:ext>
            </a:extLst>
          </p:cNvPr>
          <p:cNvSpPr>
            <a:spLocks noGrp="1"/>
          </p:cNvSpPr>
          <p:nvPr>
            <p:ph type="body" sz="quarter" idx="3"/>
          </p:nvPr>
        </p:nvSpPr>
        <p:spPr>
          <a:xfrm>
            <a:off x="6172200" y="1681162"/>
            <a:ext cx="5183188" cy="1082585"/>
          </a:xfrm>
        </p:spPr>
        <p:txBody>
          <a:bodyPr anchor="ctr" anchorCtr="0">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2534EA1-99D3-4349-9458-6377AA73F5F8}"/>
              </a:ext>
            </a:extLst>
          </p:cNvPr>
          <p:cNvSpPr>
            <a:spLocks noGrp="1"/>
          </p:cNvSpPr>
          <p:nvPr>
            <p:ph sz="quarter" idx="4"/>
          </p:nvPr>
        </p:nvSpPr>
        <p:spPr>
          <a:xfrm>
            <a:off x="6172200" y="2897311"/>
            <a:ext cx="5183188" cy="3292351"/>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6B74420E-BE64-6142-90DA-69311DE09679}"/>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57441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357C38-F5BF-F74D-8D8C-B2262E6C695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56158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D7DCCC-08D0-0C40-95E1-75AA4CC298EB}"/>
              </a:ext>
            </a:extLst>
          </p:cNvPr>
          <p:cNvSpPr>
            <a:spLocks noGrp="1"/>
          </p:cNvSpPr>
          <p:nvPr>
            <p:ph type="title"/>
          </p:nvPr>
        </p:nvSpPr>
        <p:spPr>
          <a:xfrm>
            <a:off x="838200" y="365126"/>
            <a:ext cx="10515600" cy="877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C648E104-FBA3-C44D-ABF9-C0DAF805A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F90CAF3-AEB4-614B-AE6C-FC4B35DA0FD4}"/>
              </a:ext>
            </a:extLst>
          </p:cNvPr>
          <p:cNvSpPr>
            <a:spLocks noGrp="1"/>
          </p:cNvSpPr>
          <p:nvPr>
            <p:ph type="sldNum" sz="quarter" idx="4"/>
          </p:nvPr>
        </p:nvSpPr>
        <p:spPr>
          <a:xfrm>
            <a:off x="838200" y="6113248"/>
            <a:ext cx="2743200"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2151A42-07BF-F340-84C5-4B59C741AF45}" type="slidenum">
              <a:rPr lang="en-US" smtClean="0"/>
              <a:pPr/>
              <a:t>‹#›</a:t>
            </a:fld>
            <a:endParaRPr lang="en-US"/>
          </a:p>
        </p:txBody>
      </p:sp>
      <p:cxnSp>
        <p:nvCxnSpPr>
          <p:cNvPr id="5" name="Straight Connector 4">
            <a:extLst>
              <a:ext uri="{FF2B5EF4-FFF2-40B4-BE49-F238E27FC236}">
                <a16:creationId xmlns:a16="http://schemas.microsoft.com/office/drawing/2014/main" id="{FE2FA6F8-BF79-1048-938F-3E29CFB73DEA}"/>
              </a:ext>
              <a:ext uri="{C183D7F6-B498-43B3-948B-1728B52AA6E4}">
                <adec:decorative xmlns:adec="http://schemas.microsoft.com/office/drawing/2017/decorative" xmlns="" val="1"/>
              </a:ext>
            </a:extLst>
          </p:cNvPr>
          <p:cNvCxnSpPr>
            <a:cxnSpLocks/>
          </p:cNvCxnSpPr>
          <p:nvPr userDrawn="1"/>
        </p:nvCxnSpPr>
        <p:spPr>
          <a:xfrm>
            <a:off x="0" y="1491712"/>
            <a:ext cx="1339622" cy="0"/>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27DA9B5-90DC-A746-86B9-2D1E2483222D}"/>
              </a:ext>
              <a:ext uri="{C183D7F6-B498-43B3-948B-1728B52AA6E4}">
                <adec:decorative xmlns:adec="http://schemas.microsoft.com/office/drawing/2017/decorative" xmlns="" val="1"/>
              </a:ext>
            </a:extLst>
          </p:cNvPr>
          <p:cNvPicPr>
            <a:picLocks noChangeAspect="1"/>
          </p:cNvPicPr>
          <p:nvPr userDrawn="1"/>
        </p:nvPicPr>
        <p:blipFill>
          <a:blip r:embed="rId25"/>
          <a:srcRect/>
          <a:stretch/>
        </p:blipFill>
        <p:spPr>
          <a:xfrm>
            <a:off x="10816657" y="6138858"/>
            <a:ext cx="943226" cy="338647"/>
          </a:xfrm>
          <a:prstGeom prst="rect">
            <a:avLst/>
          </a:prstGeom>
        </p:spPr>
      </p:pic>
    </p:spTree>
    <p:extLst>
      <p:ext uri="{BB962C8B-B14F-4D97-AF65-F5344CB8AC3E}">
        <p14:creationId xmlns:p14="http://schemas.microsoft.com/office/powerpoint/2010/main" val="3063336350"/>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663" r:id="rId3"/>
    <p:sldLayoutId id="2147483723" r:id="rId4"/>
    <p:sldLayoutId id="2147483665" r:id="rId5"/>
    <p:sldLayoutId id="2147483664" r:id="rId6"/>
    <p:sldLayoutId id="2147483666" r:id="rId7"/>
    <p:sldLayoutId id="2147483667" r:id="rId8"/>
    <p:sldLayoutId id="2147483668" r:id="rId9"/>
    <p:sldLayoutId id="2147483669" r:id="rId10"/>
    <p:sldLayoutId id="2147483693" r:id="rId11"/>
    <p:sldLayoutId id="2147483670" r:id="rId12"/>
    <p:sldLayoutId id="2147483711" r:id="rId13"/>
    <p:sldLayoutId id="2147483692" r:id="rId14"/>
    <p:sldLayoutId id="2147483677" r:id="rId15"/>
    <p:sldLayoutId id="2147483712" r:id="rId16"/>
    <p:sldLayoutId id="2147483719" r:id="rId17"/>
    <p:sldLayoutId id="2147483671" r:id="rId18"/>
    <p:sldLayoutId id="2147483672" r:id="rId19"/>
    <p:sldLayoutId id="2147483673" r:id="rId20"/>
    <p:sldLayoutId id="2147483722" r:id="rId21"/>
    <p:sldLayoutId id="2147483705" r:id="rId22"/>
    <p:sldLayoutId id="2147483721" r:id="rId23"/>
  </p:sldLayoutIdLst>
  <p:hf sldNum="0" hdr="0" dt="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3AC1D0-1B5F-6A7A-B515-2578B8B8A331}"/>
              </a:ext>
            </a:extLst>
          </p:cNvPr>
          <p:cNvSpPr>
            <a:spLocks noGrp="1"/>
          </p:cNvSpPr>
          <p:nvPr>
            <p:ph type="ctrTitle"/>
          </p:nvPr>
        </p:nvSpPr>
        <p:spPr>
          <a:xfrm>
            <a:off x="1098958" y="1481082"/>
            <a:ext cx="10402348" cy="2892830"/>
          </a:xfrm>
        </p:spPr>
        <p:txBody>
          <a:bodyPr/>
          <a:lstStyle/>
          <a:p>
            <a:r>
              <a:rPr lang="en-US" sz="5400" i="1" dirty="0">
                <a:solidFill>
                  <a:schemeClr val="accent3">
                    <a:lumMod val="90000"/>
                  </a:schemeClr>
                </a:solidFill>
              </a:rPr>
              <a:t>Machine Learning Pipelines for Improving Retention: Privacy and Procedures</a:t>
            </a:r>
            <a:endParaRPr lang="en-US" sz="5400" dirty="0">
              <a:solidFill>
                <a:schemeClr val="accent3">
                  <a:lumMod val="90000"/>
                </a:schemeClr>
              </a:solidFill>
            </a:endParaRPr>
          </a:p>
        </p:txBody>
      </p:sp>
      <p:sp>
        <p:nvSpPr>
          <p:cNvPr id="7" name="Subtitle 6">
            <a:extLst>
              <a:ext uri="{FF2B5EF4-FFF2-40B4-BE49-F238E27FC236}">
                <a16:creationId xmlns:a16="http://schemas.microsoft.com/office/drawing/2014/main" id="{B871EA05-EB70-F036-B341-7BBE4BA3023A}"/>
              </a:ext>
            </a:extLst>
          </p:cNvPr>
          <p:cNvSpPr>
            <a:spLocks noGrp="1"/>
          </p:cNvSpPr>
          <p:nvPr>
            <p:ph type="subTitle" idx="1"/>
          </p:nvPr>
        </p:nvSpPr>
        <p:spPr>
          <a:xfrm>
            <a:off x="1132282" y="4477519"/>
            <a:ext cx="9606988" cy="2019753"/>
          </a:xfrm>
        </p:spPr>
        <p:txBody>
          <a:bodyPr/>
          <a:lstStyle/>
          <a:p>
            <a:r>
              <a:rPr lang="en-US" b="1" dirty="0">
                <a:solidFill>
                  <a:schemeClr val="accent4"/>
                </a:solidFill>
              </a:rPr>
              <a:t>Eric Yang,     Melaku Woube,    Nena Beecham </a:t>
            </a:r>
          </a:p>
          <a:p>
            <a:r>
              <a:rPr lang="en-US" b="1" dirty="0" err="1">
                <a:solidFill>
                  <a:schemeClr val="accent4">
                    <a:lumMod val="20000"/>
                    <a:lumOff val="80000"/>
                  </a:schemeClr>
                </a:solidFill>
              </a:rPr>
              <a:t>ericyang</a:t>
            </a:r>
            <a:r>
              <a:rPr lang="en-US" b="1" dirty="0">
                <a:solidFill>
                  <a:schemeClr val="accent4">
                    <a:lumMod val="20000"/>
                    <a:lumOff val="80000"/>
                  </a:schemeClr>
                </a:solidFill>
              </a:rPr>
              <a:t>            </a:t>
            </a:r>
            <a:r>
              <a:rPr lang="en-US" b="1" dirty="0" err="1">
                <a:solidFill>
                  <a:schemeClr val="accent4">
                    <a:lumMod val="20000"/>
                    <a:lumOff val="80000"/>
                  </a:schemeClr>
                </a:solidFill>
              </a:rPr>
              <a:t>mwoube</a:t>
            </a:r>
            <a:r>
              <a:rPr lang="en-US" b="1" dirty="0">
                <a:solidFill>
                  <a:schemeClr val="accent4">
                    <a:lumMod val="20000"/>
                    <a:lumOff val="80000"/>
                  </a:schemeClr>
                </a:solidFill>
              </a:rPr>
              <a:t>               </a:t>
            </a:r>
            <a:r>
              <a:rPr lang="en-US" b="1" dirty="0" err="1">
                <a:solidFill>
                  <a:schemeClr val="accent4">
                    <a:lumMod val="20000"/>
                    <a:lumOff val="80000"/>
                  </a:schemeClr>
                </a:solidFill>
              </a:rPr>
              <a:t>nbeecham</a:t>
            </a:r>
            <a:endParaRPr lang="en-US" sz="800" b="1" dirty="0">
              <a:solidFill>
                <a:schemeClr val="bg2">
                  <a:lumMod val="75000"/>
                  <a:lumOff val="25000"/>
                </a:schemeClr>
              </a:solidFill>
            </a:endParaRPr>
          </a:p>
          <a:p>
            <a:r>
              <a:rPr lang="en-US" b="1" dirty="0">
                <a:solidFill>
                  <a:schemeClr val="accent4">
                    <a:lumMod val="40000"/>
                    <a:lumOff val="60000"/>
                  </a:schemeClr>
                </a:solidFill>
              </a:rPr>
              <a:t>@gwu.edu        @gwu.edu          @gwu.edu  </a:t>
            </a:r>
          </a:p>
          <a:p>
            <a:r>
              <a:rPr lang="en-US" b="1" dirty="0">
                <a:solidFill>
                  <a:schemeClr val="accent4">
                    <a:lumMod val="75000"/>
                  </a:schemeClr>
                </a:solidFill>
              </a:rPr>
              <a:t> </a:t>
            </a:r>
            <a:endParaRPr lang="en-US" b="1" dirty="0">
              <a:solidFill>
                <a:schemeClr val="accent4"/>
              </a:solidFill>
            </a:endParaRPr>
          </a:p>
          <a:p>
            <a:endParaRPr lang="en-US" b="1" dirty="0">
              <a:solidFill>
                <a:schemeClr val="accent4"/>
              </a:solidFill>
            </a:endParaRPr>
          </a:p>
          <a:p>
            <a:r>
              <a:rPr lang="en-US" b="1" dirty="0" smtClean="0">
                <a:solidFill>
                  <a:schemeClr val="accent4"/>
                </a:solidFill>
              </a:rPr>
              <a:t>Presentations </a:t>
            </a:r>
            <a:r>
              <a:rPr lang="en-US" b="1" dirty="0">
                <a:solidFill>
                  <a:schemeClr val="accent4"/>
                </a:solidFill>
              </a:rPr>
              <a:t>Download: https://irp.gwu.edu/resources-0/</a:t>
            </a:r>
          </a:p>
          <a:p>
            <a:endParaRPr lang="en-US" dirty="0"/>
          </a:p>
        </p:txBody>
      </p:sp>
      <p:pic>
        <p:nvPicPr>
          <p:cNvPr id="1026" name="Picture 2" descr="George Washington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514" y="4275914"/>
            <a:ext cx="2691262" cy="151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4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a:xfrm>
            <a:off x="762699" y="365126"/>
            <a:ext cx="10515600" cy="792555"/>
          </a:xfrm>
        </p:spPr>
        <p:txBody>
          <a:bodyPr/>
          <a:lstStyle/>
          <a:p>
            <a:pPr algn="ctr"/>
            <a:r>
              <a:rPr lang="en-US" dirty="0"/>
              <a:t>Data Collection and Processing</a:t>
            </a: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a:xfrm>
            <a:off x="-801437" y="1478943"/>
            <a:ext cx="10515600" cy="4818849"/>
          </a:xfrm>
        </p:spPr>
        <p:txBody>
          <a:bodyPr/>
          <a:lstStyle/>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dirty="0"/>
          </a:p>
        </p:txBody>
      </p:sp>
      <p:sp>
        <p:nvSpPr>
          <p:cNvPr id="4" name="Oval 3"/>
          <p:cNvSpPr/>
          <p:nvPr/>
        </p:nvSpPr>
        <p:spPr>
          <a:xfrm>
            <a:off x="1299700" y="2025446"/>
            <a:ext cx="2203188" cy="1916936"/>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Pre-college Profile:</a:t>
            </a:r>
          </a:p>
          <a:p>
            <a:pPr lvl="0" algn="ctr"/>
            <a:r>
              <a:rPr lang="en-US" b="1" dirty="0">
                <a:solidFill>
                  <a:srgbClr val="424242"/>
                </a:solidFill>
                <a:latin typeface="Calibri" panose="020F0502020204030204" pitchFamily="34" charset="0"/>
                <a:cs typeface="Calibri" panose="020F0502020204030204" pitchFamily="34" charset="0"/>
              </a:rPr>
              <a:t>Academic/ Demographics</a:t>
            </a:r>
            <a:endParaRPr lang="en-US" sz="900" b="1" dirty="0">
              <a:solidFill>
                <a:srgbClr val="424242"/>
              </a:solidFill>
            </a:endParaRPr>
          </a:p>
        </p:txBody>
      </p:sp>
      <p:sp>
        <p:nvSpPr>
          <p:cNvPr id="5" name="Oval 4"/>
          <p:cNvSpPr/>
          <p:nvPr/>
        </p:nvSpPr>
        <p:spPr>
          <a:xfrm>
            <a:off x="4251442" y="2025446"/>
            <a:ext cx="2081772" cy="188017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Academic achievement and progress</a:t>
            </a:r>
            <a:endParaRPr lang="en-US" b="1" dirty="0">
              <a:solidFill>
                <a:srgbClr val="424242"/>
              </a:solidFill>
            </a:endParaRPr>
          </a:p>
        </p:txBody>
      </p:sp>
      <p:sp>
        <p:nvSpPr>
          <p:cNvPr id="7" name="Oval 6"/>
          <p:cNvSpPr/>
          <p:nvPr/>
        </p:nvSpPr>
        <p:spPr>
          <a:xfrm>
            <a:off x="4456363" y="4437587"/>
            <a:ext cx="2027925" cy="196464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Academic Engagement</a:t>
            </a:r>
            <a:endParaRPr lang="en-US" b="1" dirty="0">
              <a:solidFill>
                <a:srgbClr val="424242"/>
              </a:solidFill>
            </a:endParaRPr>
          </a:p>
        </p:txBody>
      </p:sp>
      <p:sp>
        <p:nvSpPr>
          <p:cNvPr id="8" name="Oval 7"/>
          <p:cNvSpPr/>
          <p:nvPr/>
        </p:nvSpPr>
        <p:spPr>
          <a:xfrm>
            <a:off x="7409330" y="4388824"/>
            <a:ext cx="2160316" cy="19089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Others: University Programs/</a:t>
            </a:r>
          </a:p>
          <a:p>
            <a:pPr lvl="0" algn="ctr"/>
            <a:r>
              <a:rPr lang="en-US" b="1" dirty="0">
                <a:solidFill>
                  <a:srgbClr val="424242"/>
                </a:solidFill>
                <a:latin typeface="Calibri" panose="020F0502020204030204" pitchFamily="34" charset="0"/>
                <a:cs typeface="Calibri" panose="020F0502020204030204" pitchFamily="34" charset="0"/>
              </a:rPr>
              <a:t>Employment</a:t>
            </a:r>
            <a:endParaRPr lang="en-US" b="1" dirty="0">
              <a:solidFill>
                <a:srgbClr val="424242"/>
              </a:solidFill>
            </a:endParaRPr>
          </a:p>
        </p:txBody>
      </p:sp>
      <p:sp>
        <p:nvSpPr>
          <p:cNvPr id="9" name="Oval 8"/>
          <p:cNvSpPr/>
          <p:nvPr/>
        </p:nvSpPr>
        <p:spPr>
          <a:xfrm>
            <a:off x="7248288" y="2031067"/>
            <a:ext cx="2082568" cy="196464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rPr>
              <a:t>Financial aid/Need</a:t>
            </a:r>
          </a:p>
        </p:txBody>
      </p:sp>
      <p:sp>
        <p:nvSpPr>
          <p:cNvPr id="10" name="Oval 9"/>
          <p:cNvSpPr/>
          <p:nvPr/>
        </p:nvSpPr>
        <p:spPr>
          <a:xfrm>
            <a:off x="1603170" y="4528532"/>
            <a:ext cx="2027925" cy="196464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Social Engagement</a:t>
            </a:r>
            <a:endParaRPr lang="en-US" b="1" dirty="0">
              <a:solidFill>
                <a:srgbClr val="424242"/>
              </a:solidFill>
            </a:endParaRPr>
          </a:p>
        </p:txBody>
      </p:sp>
    </p:spTree>
    <p:extLst>
      <p:ext uri="{BB962C8B-B14F-4D97-AF65-F5344CB8AC3E}">
        <p14:creationId xmlns:p14="http://schemas.microsoft.com/office/powerpoint/2010/main" val="318476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p:txBody>
          <a:bodyPr/>
          <a:lstStyle/>
          <a:p>
            <a:r>
              <a:rPr lang="en-US" dirty="0">
                <a:solidFill>
                  <a:srgbClr val="0033CC"/>
                </a:solidFill>
              </a:rPr>
              <a:t>Several Academic Engagement Variables</a:t>
            </a: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p:txBody>
          <a:bodyPr/>
          <a:lstStyle/>
          <a:p>
            <a:pPr marL="342900" indent="-342900">
              <a:buFont typeface="Arial" panose="020B0604020202020204" pitchFamily="34" charset="0"/>
              <a:buChar char="•"/>
            </a:pPr>
            <a:r>
              <a:rPr lang="en-US" b="1" dirty="0"/>
              <a:t>How we utilize LMS (Blackboard) login data</a:t>
            </a:r>
          </a:p>
          <a:p>
            <a:endParaRPr lang="en-US" dirty="0"/>
          </a:p>
          <a:p>
            <a:pPr marL="342900" indent="-342900">
              <a:buFont typeface="Arial" panose="020B0604020202020204" pitchFamily="34" charset="0"/>
              <a:buChar char="•"/>
            </a:pPr>
            <a:r>
              <a:rPr lang="en-US" b="1" dirty="0"/>
              <a:t>How we use the faculty feedback data </a:t>
            </a:r>
          </a:p>
          <a:p>
            <a:r>
              <a:rPr lang="en-US" dirty="0"/>
              <a:t> </a:t>
            </a:r>
          </a:p>
          <a:p>
            <a:pPr marL="342900" indent="-342900">
              <a:buFont typeface="Arial" panose="020B0604020202020204" pitchFamily="34" charset="0"/>
              <a:buChar char="•"/>
            </a:pPr>
            <a:r>
              <a:rPr lang="en-US" b="1" dirty="0"/>
              <a:t>How we use the DFWI data and the implication</a:t>
            </a:r>
          </a:p>
        </p:txBody>
      </p:sp>
    </p:spTree>
    <p:extLst>
      <p:ext uri="{BB962C8B-B14F-4D97-AF65-F5344CB8AC3E}">
        <p14:creationId xmlns:p14="http://schemas.microsoft.com/office/powerpoint/2010/main" val="179725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5213-2D4B-BF49-7E55-B1FD79C73C13}"/>
              </a:ext>
            </a:extLst>
          </p:cNvPr>
          <p:cNvSpPr>
            <a:spLocks noGrp="1"/>
          </p:cNvSpPr>
          <p:nvPr>
            <p:ph type="title"/>
          </p:nvPr>
        </p:nvSpPr>
        <p:spPr/>
        <p:txBody>
          <a:bodyPr/>
          <a:lstStyle/>
          <a:p>
            <a:r>
              <a:rPr lang="en-US" dirty="0">
                <a:solidFill>
                  <a:srgbClr val="0033CC"/>
                </a:solidFill>
              </a:rPr>
              <a:t>Data Collection and Processing Continued…</a:t>
            </a:r>
          </a:p>
        </p:txBody>
      </p:sp>
      <p:sp>
        <p:nvSpPr>
          <p:cNvPr id="45" name="Rectangle 51">
            <a:extLst>
              <a:ext uri="{FF2B5EF4-FFF2-40B4-BE49-F238E27FC236}">
                <a16:creationId xmlns:a16="http://schemas.microsoft.com/office/drawing/2014/main" id="{B32C1530-5675-F8B9-4C5F-1693260FF0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52">
            <a:extLst>
              <a:ext uri="{FF2B5EF4-FFF2-40B4-BE49-F238E27FC236}">
                <a16:creationId xmlns:a16="http://schemas.microsoft.com/office/drawing/2014/main" id="{729A1BE7-EB4B-B2F5-9C97-D46F4875F0C5}"/>
              </a:ext>
            </a:extLst>
          </p:cNvPr>
          <p:cNvSpPr>
            <a:spLocks noChangeArrowheads="1"/>
          </p:cNvSpPr>
          <p:nvPr/>
        </p:nvSpPr>
        <p:spPr bwMode="auto">
          <a:xfrm>
            <a:off x="457200"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9D6B07DA-6F81-469A-842C-4E0E5203734F}"/>
              </a:ext>
            </a:extLst>
          </p:cNvPr>
          <p:cNvSpPr>
            <a:spLocks noGrp="1"/>
          </p:cNvSpPr>
          <p:nvPr>
            <p:ph sz="half" idx="1"/>
          </p:nvPr>
        </p:nvSpPr>
        <p:spPr>
          <a:xfrm>
            <a:off x="1558047" y="1825625"/>
            <a:ext cx="7858328" cy="4351338"/>
          </a:xfrm>
        </p:spPr>
        <p:txBody>
          <a:bodyPr/>
          <a:lstStyle/>
          <a:p>
            <a:pPr marL="342900" indent="-342900">
              <a:buFont typeface="Arial" panose="020B0604020202020204" pitchFamily="34" charset="0"/>
              <a:buChar char="•"/>
            </a:pPr>
            <a:r>
              <a:rPr lang="en-US" sz="2800" b="1" i="0" dirty="0">
                <a:solidFill>
                  <a:srgbClr val="555555"/>
                </a:solidFill>
                <a:effectLst/>
              </a:rPr>
              <a:t>Missing data imputation  </a:t>
            </a:r>
          </a:p>
          <a:p>
            <a:pPr marL="342900" indent="-342900">
              <a:buFont typeface="Arial" panose="020B0604020202020204" pitchFamily="34" charset="0"/>
              <a:buChar char="•"/>
            </a:pPr>
            <a:r>
              <a:rPr lang="en-US" sz="2800" b="1" dirty="0">
                <a:solidFill>
                  <a:srgbClr val="555555"/>
                </a:solidFill>
              </a:rPr>
              <a:t>Recoding features – </a:t>
            </a:r>
            <a:r>
              <a:rPr lang="en-US" sz="2800" dirty="0">
                <a:solidFill>
                  <a:srgbClr val="555555"/>
                </a:solidFill>
              </a:rPr>
              <a:t>Faculty feedback, Care referral, course grade (DFWZ). etc</a:t>
            </a:r>
            <a:r>
              <a:rPr lang="en-US" sz="2800" b="1" dirty="0">
                <a:solidFill>
                  <a:srgbClr val="555555"/>
                </a:solidFill>
              </a:rPr>
              <a:t>.</a:t>
            </a:r>
          </a:p>
          <a:p>
            <a:pPr marL="342900" indent="-342900">
              <a:buFont typeface="Arial" panose="020B0604020202020204" pitchFamily="34" charset="0"/>
              <a:buChar char="•"/>
            </a:pPr>
            <a:r>
              <a:rPr lang="en-US" sz="2800" b="1" dirty="0">
                <a:solidFill>
                  <a:srgbClr val="555555"/>
                </a:solidFill>
              </a:rPr>
              <a:t>Data normalization</a:t>
            </a:r>
          </a:p>
          <a:p>
            <a:pPr marL="342900" indent="-342900">
              <a:buFont typeface="Arial" panose="020B0604020202020204" pitchFamily="34" charset="0"/>
              <a:buChar char="•"/>
            </a:pPr>
            <a:r>
              <a:rPr lang="en-US" sz="2800" b="1" dirty="0">
                <a:solidFill>
                  <a:srgbClr val="555555"/>
                </a:solidFill>
              </a:rPr>
              <a:t>Collaborated with different divisions in the university – enrollment management, student affairs</a:t>
            </a:r>
            <a:endParaRPr lang="en-US" sz="2800" b="1" dirty="0"/>
          </a:p>
        </p:txBody>
      </p:sp>
    </p:spTree>
    <p:extLst>
      <p:ext uri="{BB962C8B-B14F-4D97-AF65-F5344CB8AC3E}">
        <p14:creationId xmlns:p14="http://schemas.microsoft.com/office/powerpoint/2010/main" val="150500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5213-2D4B-BF49-7E55-B1FD79C73C13}"/>
              </a:ext>
            </a:extLst>
          </p:cNvPr>
          <p:cNvSpPr>
            <a:spLocks noGrp="1"/>
          </p:cNvSpPr>
          <p:nvPr>
            <p:ph type="title"/>
          </p:nvPr>
        </p:nvSpPr>
        <p:spPr/>
        <p:txBody>
          <a:bodyPr/>
          <a:lstStyle/>
          <a:p>
            <a:r>
              <a:rPr lang="en-US" sz="3600" b="1" kern="100" dirty="0">
                <a:solidFill>
                  <a:srgbClr val="0033CC"/>
                </a:solidFill>
                <a:effectLst/>
                <a:latin typeface="Studio-Feixen-Sans"/>
                <a:ea typeface="Calibri" panose="020F0502020204030204" pitchFamily="34" charset="0"/>
                <a:cs typeface="Times New Roman" panose="02020603050405020304" pitchFamily="18" charset="0"/>
              </a:rPr>
              <a:t>Model Development </a:t>
            </a:r>
            <a:endParaRPr lang="en-US" dirty="0">
              <a:solidFill>
                <a:srgbClr val="0033CC"/>
              </a:solidFill>
            </a:endParaRPr>
          </a:p>
        </p:txBody>
      </p:sp>
      <p:sp>
        <p:nvSpPr>
          <p:cNvPr id="45" name="Rectangle 51">
            <a:extLst>
              <a:ext uri="{FF2B5EF4-FFF2-40B4-BE49-F238E27FC236}">
                <a16:creationId xmlns:a16="http://schemas.microsoft.com/office/drawing/2014/main" id="{B32C1530-5675-F8B9-4C5F-1693260FF0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52">
            <a:extLst>
              <a:ext uri="{FF2B5EF4-FFF2-40B4-BE49-F238E27FC236}">
                <a16:creationId xmlns:a16="http://schemas.microsoft.com/office/drawing/2014/main" id="{729A1BE7-EB4B-B2F5-9C97-D46F4875F0C5}"/>
              </a:ext>
            </a:extLst>
          </p:cNvPr>
          <p:cNvSpPr>
            <a:spLocks noChangeArrowheads="1"/>
          </p:cNvSpPr>
          <p:nvPr/>
        </p:nvSpPr>
        <p:spPr bwMode="auto">
          <a:xfrm>
            <a:off x="457200"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9D6B07DA-6F81-469A-842C-4E0E5203734F}"/>
              </a:ext>
            </a:extLst>
          </p:cNvPr>
          <p:cNvSpPr>
            <a:spLocks noGrp="1"/>
          </p:cNvSpPr>
          <p:nvPr>
            <p:ph sz="half" idx="1"/>
          </p:nvPr>
        </p:nvSpPr>
        <p:spPr>
          <a:xfrm>
            <a:off x="1060314" y="1825625"/>
            <a:ext cx="9688749" cy="4545992"/>
          </a:xfrm>
        </p:spPr>
        <p:txBody>
          <a:bodyPr/>
          <a:lstStyle/>
          <a:p>
            <a:pPr marL="342900" indent="-342900">
              <a:buFont typeface="Arial" panose="020B0604020202020204" pitchFamily="34" charset="0"/>
              <a:buChar char="•"/>
            </a:pPr>
            <a:r>
              <a:rPr lang="en-US" sz="2800" dirty="0">
                <a:solidFill>
                  <a:schemeClr val="accent6"/>
                </a:solidFill>
                <a:latin typeface="+mj-lt"/>
              </a:rPr>
              <a:t>We built multiple models: </a:t>
            </a:r>
            <a:r>
              <a:rPr lang="en-US" sz="2800" b="0" i="0" dirty="0">
                <a:solidFill>
                  <a:schemeClr val="accent6"/>
                </a:solidFill>
                <a:effectLst/>
                <a:latin typeface="+mj-lt"/>
              </a:rPr>
              <a:t>classification model, regression model, among others</a:t>
            </a:r>
          </a:p>
          <a:p>
            <a:pPr marL="342900" indent="-228600" algn="l">
              <a:lnSpc>
                <a:spcPct val="90000"/>
              </a:lnSpc>
              <a:buFont typeface="Arial" panose="020B0604020202020204" pitchFamily="34" charset="0"/>
              <a:buChar char="•"/>
            </a:pPr>
            <a:r>
              <a:rPr lang="en-US" sz="2800" b="1" i="0" dirty="0"/>
              <a:t>Hyperparameter tuning – </a:t>
            </a:r>
            <a:r>
              <a:rPr lang="en-US" sz="2800" i="0" dirty="0"/>
              <a:t>to find the optimum value for each hyperparameter to improve the accuracy of the model</a:t>
            </a:r>
          </a:p>
          <a:p>
            <a:pPr marL="342900" indent="-342900">
              <a:buFont typeface="Arial" panose="020B0604020202020204" pitchFamily="34" charset="0"/>
              <a:buChar char="•"/>
            </a:pPr>
            <a:r>
              <a:rPr lang="en-US" sz="2800" dirty="0">
                <a:solidFill>
                  <a:schemeClr val="accent6"/>
                </a:solidFill>
                <a:latin typeface="+mj-lt"/>
              </a:rPr>
              <a:t>We focused on classification algorithms</a:t>
            </a:r>
          </a:p>
        </p:txBody>
      </p:sp>
    </p:spTree>
    <p:extLst>
      <p:ext uri="{BB962C8B-B14F-4D97-AF65-F5344CB8AC3E}">
        <p14:creationId xmlns:p14="http://schemas.microsoft.com/office/powerpoint/2010/main" val="120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C277-84B7-0528-2844-83500CDAF113}"/>
              </a:ext>
            </a:extLst>
          </p:cNvPr>
          <p:cNvSpPr>
            <a:spLocks noGrp="1"/>
          </p:cNvSpPr>
          <p:nvPr>
            <p:ph type="title"/>
          </p:nvPr>
        </p:nvSpPr>
        <p:spPr>
          <a:xfrm>
            <a:off x="839788" y="457200"/>
            <a:ext cx="6379996" cy="759350"/>
          </a:xfrm>
        </p:spPr>
        <p:txBody>
          <a:bodyPr/>
          <a:lstStyle/>
          <a:p>
            <a:pPr algn="l"/>
            <a:r>
              <a:rPr lang="en-US" dirty="0">
                <a:solidFill>
                  <a:srgbClr val="0033CC"/>
                </a:solidFill>
              </a:rPr>
              <a:t>Model Selection Phase</a:t>
            </a:r>
          </a:p>
        </p:txBody>
      </p:sp>
      <p:sp>
        <p:nvSpPr>
          <p:cNvPr id="3" name="Text Placeholder 2">
            <a:extLst>
              <a:ext uri="{FF2B5EF4-FFF2-40B4-BE49-F238E27FC236}">
                <a16:creationId xmlns:a16="http://schemas.microsoft.com/office/drawing/2014/main" id="{D896F262-5EFD-84A9-5D5B-CCC19FD94B78}"/>
              </a:ext>
            </a:extLst>
          </p:cNvPr>
          <p:cNvSpPr>
            <a:spLocks noGrp="1"/>
          </p:cNvSpPr>
          <p:nvPr>
            <p:ph type="body" sz="half" idx="2"/>
          </p:nvPr>
        </p:nvSpPr>
        <p:spPr>
          <a:xfrm>
            <a:off x="839788" y="1371600"/>
            <a:ext cx="10415114" cy="4756826"/>
          </a:xfrm>
        </p:spPr>
        <p:txBody>
          <a:bodyPr>
            <a:noAutofit/>
          </a:bodyPr>
          <a:lstStyle/>
          <a:p>
            <a:pPr marL="342900" indent="-342900" algn="l">
              <a:buFont typeface="Arial" panose="020B0604020202020204" pitchFamily="34" charset="0"/>
              <a:buChar char="•"/>
            </a:pPr>
            <a:r>
              <a:rPr lang="en-US" sz="2800" b="1" i="0" dirty="0">
                <a:solidFill>
                  <a:schemeClr val="accent6"/>
                </a:solidFill>
                <a:effectLst/>
                <a:latin typeface="+mj-lt"/>
              </a:rPr>
              <a:t>In model selection the process, besides model performance it is advisable to consider other concerns, such as how long the model takes to train or how easy it is to explain to project stakeholders.</a:t>
            </a:r>
            <a:endParaRPr lang="en-US" sz="2800" b="1" i="0" dirty="0">
              <a:solidFill>
                <a:schemeClr val="accent6"/>
              </a:solidFill>
              <a:latin typeface="+mj-lt"/>
            </a:endParaRPr>
          </a:p>
          <a:p>
            <a:pPr marL="342900" indent="-342900" algn="l">
              <a:buFont typeface="Arial" panose="020B0604020202020204" pitchFamily="34" charset="0"/>
              <a:buChar char="•"/>
            </a:pPr>
            <a:r>
              <a:rPr lang="en-US" b="1" i="0" dirty="0">
                <a:latin typeface="+mj-lt"/>
              </a:rPr>
              <a:t>We trained</a:t>
            </a:r>
            <a:r>
              <a:rPr lang="en-US" sz="2800" b="1" i="0" dirty="0">
                <a:latin typeface="+mj-lt"/>
              </a:rPr>
              <a:t> multiple different machine learning algorithms on our dataset (classification, regression, etc.)</a:t>
            </a:r>
            <a:endParaRPr lang="en-US" sz="2800" b="1" i="0" dirty="0">
              <a:solidFill>
                <a:schemeClr val="accent6"/>
              </a:solidFill>
              <a:latin typeface="+mj-lt"/>
            </a:endParaRPr>
          </a:p>
          <a:p>
            <a:pPr marL="342900" indent="-342900" algn="l">
              <a:buFont typeface="Arial" panose="020B0604020202020204" pitchFamily="34" charset="0"/>
              <a:buChar char="•"/>
            </a:pPr>
            <a:r>
              <a:rPr lang="en-US" sz="2800" b="1" i="0" dirty="0">
                <a:latin typeface="+mj-lt"/>
              </a:rPr>
              <a:t>Used confusion matrix to evaluate model performance</a:t>
            </a:r>
          </a:p>
          <a:p>
            <a:pPr marL="342900" indent="-342900" algn="l">
              <a:buFont typeface="Arial" panose="020B0604020202020204" pitchFamily="34" charset="0"/>
              <a:buChar char="•"/>
            </a:pPr>
            <a:r>
              <a:rPr lang="en-US" sz="2800" b="1" i="0" u="none" strike="noStrike" dirty="0">
                <a:solidFill>
                  <a:schemeClr val="accent3">
                    <a:lumMod val="10000"/>
                  </a:schemeClr>
                </a:solidFill>
                <a:effectLst/>
              </a:rPr>
              <a:t>Cross-validation is used to get an accurate assessment of a model’s performance</a:t>
            </a:r>
          </a:p>
          <a:p>
            <a:pPr marL="342900" indent="-342900" algn="l">
              <a:buFont typeface="Arial" panose="020B0604020202020204" pitchFamily="34" charset="0"/>
              <a:buChar char="•"/>
            </a:pPr>
            <a:r>
              <a:rPr lang="en-US" sz="2800" b="1" i="0" dirty="0">
                <a:latin typeface="+mj-lt"/>
              </a:rPr>
              <a:t>Finally,</a:t>
            </a:r>
            <a:r>
              <a:rPr lang="en-US" sz="2800" b="1" i="0" dirty="0">
                <a:solidFill>
                  <a:schemeClr val="accent6"/>
                </a:solidFill>
                <a:latin typeface="+mj-lt"/>
              </a:rPr>
              <a:t> the cross-validation results show higher accuracy rate for tree related algorithms</a:t>
            </a:r>
            <a:endParaRPr lang="en-US" sz="2800" b="1" i="0" u="none" strike="noStrike" dirty="0">
              <a:solidFill>
                <a:schemeClr val="accent3">
                  <a:lumMod val="10000"/>
                </a:schemeClr>
              </a:solidFill>
              <a:effectLst/>
            </a:endParaRPr>
          </a:p>
          <a:p>
            <a:pPr marL="342900" indent="-342900" algn="l">
              <a:buFont typeface="Arial" panose="020B0604020202020204" pitchFamily="34" charset="0"/>
              <a:buChar char="•"/>
            </a:pPr>
            <a:endParaRPr lang="en-US" sz="2800" b="1" i="0" dirty="0">
              <a:latin typeface="+mj-lt"/>
            </a:endParaRPr>
          </a:p>
        </p:txBody>
      </p:sp>
    </p:spTree>
    <p:extLst>
      <p:ext uri="{BB962C8B-B14F-4D97-AF65-F5344CB8AC3E}">
        <p14:creationId xmlns:p14="http://schemas.microsoft.com/office/powerpoint/2010/main" val="58200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5213-2D4B-BF49-7E55-B1FD79C73C13}"/>
              </a:ext>
            </a:extLst>
          </p:cNvPr>
          <p:cNvSpPr>
            <a:spLocks noGrp="1"/>
          </p:cNvSpPr>
          <p:nvPr>
            <p:ph type="title"/>
          </p:nvPr>
        </p:nvSpPr>
        <p:spPr>
          <a:xfrm>
            <a:off x="2597284" y="641866"/>
            <a:ext cx="6001967" cy="877172"/>
          </a:xfrm>
        </p:spPr>
        <p:txBody>
          <a:bodyPr/>
          <a:lstStyle/>
          <a:p>
            <a:pPr algn="ctr"/>
            <a:r>
              <a:rPr lang="en-US" dirty="0">
                <a:solidFill>
                  <a:srgbClr val="0033CC"/>
                </a:solidFill>
              </a:rPr>
              <a:t>Model Deployment</a:t>
            </a:r>
          </a:p>
        </p:txBody>
      </p:sp>
      <p:sp>
        <p:nvSpPr>
          <p:cNvPr id="45" name="Rectangle 51">
            <a:extLst>
              <a:ext uri="{FF2B5EF4-FFF2-40B4-BE49-F238E27FC236}">
                <a16:creationId xmlns:a16="http://schemas.microsoft.com/office/drawing/2014/main" id="{B32C1530-5675-F8B9-4C5F-1693260FF0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52">
            <a:extLst>
              <a:ext uri="{FF2B5EF4-FFF2-40B4-BE49-F238E27FC236}">
                <a16:creationId xmlns:a16="http://schemas.microsoft.com/office/drawing/2014/main" id="{729A1BE7-EB4B-B2F5-9C97-D46F4875F0C5}"/>
              </a:ext>
            </a:extLst>
          </p:cNvPr>
          <p:cNvSpPr>
            <a:spLocks noChangeArrowheads="1"/>
          </p:cNvSpPr>
          <p:nvPr/>
        </p:nvSpPr>
        <p:spPr bwMode="auto">
          <a:xfrm>
            <a:off x="457200"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9D6B07DA-6F81-469A-842C-4E0E5203734F}"/>
              </a:ext>
            </a:extLst>
          </p:cNvPr>
          <p:cNvSpPr>
            <a:spLocks noGrp="1"/>
          </p:cNvSpPr>
          <p:nvPr>
            <p:ph sz="half" idx="1"/>
          </p:nvPr>
        </p:nvSpPr>
        <p:spPr>
          <a:xfrm>
            <a:off x="1558047" y="1825625"/>
            <a:ext cx="7858328" cy="4351338"/>
          </a:xfrm>
        </p:spPr>
        <p:txBody>
          <a:bodyPr/>
          <a:lstStyle/>
          <a:p>
            <a:pPr marL="285750" indent="-285750">
              <a:buFont typeface="Arial" panose="020B0604020202020204" pitchFamily="34" charset="0"/>
              <a:buChar char="•"/>
            </a:pPr>
            <a:r>
              <a:rPr lang="en-US" sz="2800" dirty="0">
                <a:latin typeface="+mj-lt"/>
              </a:rPr>
              <a:t>Work in progress</a:t>
            </a:r>
          </a:p>
          <a:p>
            <a:pPr marL="285750" indent="-285750">
              <a:buFont typeface="Arial" panose="020B0604020202020204" pitchFamily="34" charset="0"/>
              <a:buChar char="•"/>
            </a:pPr>
            <a:r>
              <a:rPr lang="en-US" sz="2800" dirty="0">
                <a:latin typeface="+mj-lt"/>
              </a:rPr>
              <a:t>Used Shapley values to identify </a:t>
            </a:r>
            <a:r>
              <a:rPr lang="en-US" sz="2800" b="0" i="0" dirty="0">
                <a:solidFill>
                  <a:srgbClr val="040C28"/>
                </a:solidFill>
                <a:effectLst/>
                <a:latin typeface="+mj-lt"/>
              </a:rPr>
              <a:t>the average expected marginal contribution of each feature.</a:t>
            </a:r>
          </a:p>
          <a:p>
            <a:pPr marL="285750" indent="-285750">
              <a:buFont typeface="Arial" panose="020B0604020202020204" pitchFamily="34" charset="0"/>
              <a:buChar char="•"/>
            </a:pPr>
            <a:r>
              <a:rPr lang="en-US" sz="2800" dirty="0">
                <a:latin typeface="+mj-lt"/>
              </a:rPr>
              <a:t>Good short-term solution for sharing predictions  - exported into Excel and shared the output to stakeholders</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9282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a:xfrm>
            <a:off x="770613" y="468492"/>
            <a:ext cx="10985391" cy="879253"/>
          </a:xfrm>
        </p:spPr>
        <p:txBody>
          <a:bodyPr/>
          <a:lstStyle/>
          <a:p>
            <a:r>
              <a:rPr lang="en-US" dirty="0" smtClean="0">
                <a:solidFill>
                  <a:srgbClr val="0033CC"/>
                </a:solidFill>
              </a:rPr>
              <a:t>Why data </a:t>
            </a:r>
            <a:r>
              <a:rPr lang="en-US" dirty="0">
                <a:solidFill>
                  <a:srgbClr val="0033CC"/>
                </a:solidFill>
              </a:rPr>
              <a:t>privacy is an important issue in </a:t>
            </a:r>
            <a:r>
              <a:rPr lang="en-US" dirty="0" smtClean="0">
                <a:solidFill>
                  <a:srgbClr val="0033CC"/>
                </a:solidFill>
              </a:rPr>
              <a:t>machine learning analytics</a:t>
            </a:r>
            <a:endParaRPr lang="en-US" dirty="0">
              <a:solidFill>
                <a:srgbClr val="0033CC"/>
              </a:solidFill>
            </a:endParaRP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a:xfrm>
            <a:off x="838199" y="1559256"/>
            <a:ext cx="10989365" cy="4689144"/>
          </a:xfrm>
        </p:spPr>
        <p:txBody>
          <a:bodyPr/>
          <a:lstStyle/>
          <a:p>
            <a:r>
              <a:rPr lang="en-US" sz="2800" b="1" dirty="0"/>
              <a:t>It relates to student privacy protection:</a:t>
            </a:r>
          </a:p>
          <a:p>
            <a:r>
              <a:rPr lang="en-US" dirty="0"/>
              <a:t>Predictive modeling goes beyond traditional statistical analysis, involving more engagement variables and large amount of data, which may include sensitive information such as health, financial, financial aid, personal preferences, location, and activities at certain times.</a:t>
            </a:r>
          </a:p>
          <a:p>
            <a:r>
              <a:rPr lang="en-US" dirty="0"/>
              <a:t>Breaches or unlawful use of such information can be harmful to students’ credit scores, life styles, financial activities, personal life.</a:t>
            </a:r>
          </a:p>
          <a:p>
            <a:r>
              <a:rPr lang="en-US" dirty="0"/>
              <a:t> </a:t>
            </a:r>
          </a:p>
          <a:p>
            <a:r>
              <a:rPr lang="en-US" b="1" dirty="0"/>
              <a:t>As IR Professional, we have professional ethnics to follow.</a:t>
            </a:r>
          </a:p>
          <a:p>
            <a:r>
              <a:rPr lang="en-US" dirty="0"/>
              <a:t>AIR Statement of Ethical </a:t>
            </a:r>
            <a:r>
              <a:rPr lang="en-US" dirty="0" smtClean="0"/>
              <a:t>Principles: </a:t>
            </a:r>
            <a:r>
              <a:rPr lang="en-US" dirty="0"/>
              <a:t>We protect </a:t>
            </a:r>
            <a:r>
              <a:rPr lang="en-US" b="1" dirty="0"/>
              <a:t>privacy</a:t>
            </a:r>
            <a:r>
              <a:rPr lang="en-US" dirty="0"/>
              <a:t> and maintain </a:t>
            </a:r>
            <a:r>
              <a:rPr lang="en-US" b="1" dirty="0"/>
              <a:t>confidentiality</a:t>
            </a:r>
            <a:r>
              <a:rPr lang="en-US" dirty="0"/>
              <a:t> when collecting, compiling, analyzing, and disseminating information.</a:t>
            </a:r>
          </a:p>
        </p:txBody>
      </p:sp>
    </p:spTree>
    <p:extLst>
      <p:ext uri="{BB962C8B-B14F-4D97-AF65-F5344CB8AC3E}">
        <p14:creationId xmlns:p14="http://schemas.microsoft.com/office/powerpoint/2010/main" val="2530316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24D-D5B8-524F-8431-591DDB3D61E3}"/>
              </a:ext>
            </a:extLst>
          </p:cNvPr>
          <p:cNvSpPr>
            <a:spLocks noGrp="1"/>
          </p:cNvSpPr>
          <p:nvPr>
            <p:ph type="title"/>
          </p:nvPr>
        </p:nvSpPr>
        <p:spPr>
          <a:xfrm>
            <a:off x="524123" y="281637"/>
            <a:ext cx="10515600" cy="877172"/>
          </a:xfrm>
        </p:spPr>
        <p:txBody>
          <a:bodyPr/>
          <a:lstStyle/>
          <a:p>
            <a:r>
              <a:rPr lang="en-US" dirty="0">
                <a:solidFill>
                  <a:srgbClr val="0033CC"/>
                </a:solidFill>
              </a:rPr>
              <a:t>Why data privacy </a:t>
            </a:r>
            <a:r>
              <a:rPr lang="en-US" dirty="0" smtClean="0">
                <a:solidFill>
                  <a:srgbClr val="0033CC"/>
                </a:solidFill>
              </a:rPr>
              <a:t>issue was </a:t>
            </a:r>
            <a:r>
              <a:rPr lang="en-US" dirty="0">
                <a:solidFill>
                  <a:srgbClr val="0033CC"/>
                </a:solidFill>
              </a:rPr>
              <a:t>particular </a:t>
            </a:r>
            <a:r>
              <a:rPr lang="en-US" dirty="0" smtClean="0">
                <a:solidFill>
                  <a:srgbClr val="0033CC"/>
                </a:solidFill>
              </a:rPr>
              <a:t>focused </a:t>
            </a:r>
            <a:r>
              <a:rPr lang="en-US" dirty="0">
                <a:solidFill>
                  <a:srgbClr val="0033CC"/>
                </a:solidFill>
              </a:rPr>
              <a:t>at GW?</a:t>
            </a:r>
          </a:p>
        </p:txBody>
      </p:sp>
      <p:sp>
        <p:nvSpPr>
          <p:cNvPr id="4" name="Text Placeholder 3">
            <a:extLst>
              <a:ext uri="{FF2B5EF4-FFF2-40B4-BE49-F238E27FC236}">
                <a16:creationId xmlns:a16="http://schemas.microsoft.com/office/drawing/2014/main" id="{0119E15F-7168-A341-BAE3-7C718B3E70EA}"/>
              </a:ext>
            </a:extLst>
          </p:cNvPr>
          <p:cNvSpPr>
            <a:spLocks noGrp="1"/>
          </p:cNvSpPr>
          <p:nvPr>
            <p:ph type="body" sz="quarter" idx="26"/>
          </p:nvPr>
        </p:nvSpPr>
        <p:spPr>
          <a:xfrm>
            <a:off x="5362951" y="1605378"/>
            <a:ext cx="5989872" cy="4199857"/>
          </a:xfrm>
        </p:spPr>
        <p:txBody>
          <a:bodyPr/>
          <a:lstStyle/>
          <a:p>
            <a:r>
              <a:rPr lang="en-US" b="1" dirty="0" smtClean="0"/>
              <a:t>A </a:t>
            </a:r>
            <a:r>
              <a:rPr lang="en-US" b="1" dirty="0" err="1"/>
              <a:t>w</a:t>
            </a:r>
            <a:r>
              <a:rPr lang="en-US" b="1" dirty="0" err="1" smtClean="0"/>
              <a:t>ifi</a:t>
            </a:r>
            <a:r>
              <a:rPr lang="en-US" b="1" dirty="0" smtClean="0"/>
              <a:t> project incident</a:t>
            </a:r>
            <a:r>
              <a:rPr lang="en-US" b="1" dirty="0"/>
              <a:t>: project used Wi-Fi location data across the campus on students, faculty and staff to determine density and use of </a:t>
            </a:r>
            <a:r>
              <a:rPr lang="en-US" b="1" dirty="0" smtClean="0"/>
              <a:t>buildings.</a:t>
            </a:r>
          </a:p>
          <a:p>
            <a:r>
              <a:rPr lang="en-US" b="1" dirty="0" smtClean="0"/>
              <a:t>Identified and revealed by faculty members.</a:t>
            </a:r>
            <a:endParaRPr lang="en-US" b="1" dirty="0"/>
          </a:p>
          <a:p>
            <a:r>
              <a:rPr lang="en-US" b="1" dirty="0" smtClean="0"/>
              <a:t>Form a </a:t>
            </a:r>
            <a:r>
              <a:rPr lang="en-US" b="1" dirty="0"/>
              <a:t>committee </a:t>
            </a:r>
            <a:r>
              <a:rPr lang="en-US" b="1" dirty="0" smtClean="0"/>
              <a:t>to </a:t>
            </a:r>
            <a:r>
              <a:rPr lang="en-US" b="1" dirty="0" smtClean="0"/>
              <a:t>charge </a:t>
            </a:r>
            <a:r>
              <a:rPr lang="en-US" b="1" dirty="0"/>
              <a:t>with establishing policy details governing the use of data for analytical purposes; and </a:t>
            </a:r>
            <a:r>
              <a:rPr lang="en-US" b="1" dirty="0" smtClean="0"/>
              <a:t>ensuring privacy </a:t>
            </a:r>
            <a:r>
              <a:rPr lang="en-US" b="1" dirty="0"/>
              <a:t>policies and guidelines of the university are upheld</a:t>
            </a:r>
          </a:p>
          <a:p>
            <a:endParaRPr lang="en-US" b="1" dirty="0"/>
          </a:p>
        </p:txBody>
      </p:sp>
      <p:pic>
        <p:nvPicPr>
          <p:cNvPr id="3" name="Picture 2"/>
          <p:cNvPicPr>
            <a:picLocks noChangeAspect="1"/>
          </p:cNvPicPr>
          <p:nvPr/>
        </p:nvPicPr>
        <p:blipFill>
          <a:blip r:embed="rId2"/>
          <a:stretch>
            <a:fillRect/>
          </a:stretch>
        </p:blipFill>
        <p:spPr>
          <a:xfrm>
            <a:off x="275705" y="1637371"/>
            <a:ext cx="4974226" cy="2067936"/>
          </a:xfrm>
          <a:prstGeom prst="rect">
            <a:avLst/>
          </a:prstGeom>
        </p:spPr>
      </p:pic>
      <p:pic>
        <p:nvPicPr>
          <p:cNvPr id="6" name="Picture 5"/>
          <p:cNvPicPr>
            <a:picLocks noChangeAspect="1"/>
          </p:cNvPicPr>
          <p:nvPr/>
        </p:nvPicPr>
        <p:blipFill>
          <a:blip r:embed="rId3"/>
          <a:stretch>
            <a:fillRect/>
          </a:stretch>
        </p:blipFill>
        <p:spPr>
          <a:xfrm>
            <a:off x="162685" y="3705307"/>
            <a:ext cx="5089482" cy="2111071"/>
          </a:xfrm>
          <a:prstGeom prst="rect">
            <a:avLst/>
          </a:prstGeom>
        </p:spPr>
      </p:pic>
    </p:spTree>
    <p:extLst>
      <p:ext uri="{BB962C8B-B14F-4D97-AF65-F5344CB8AC3E}">
        <p14:creationId xmlns:p14="http://schemas.microsoft.com/office/powerpoint/2010/main" val="827616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p:txBody>
          <a:bodyPr/>
          <a:lstStyle/>
          <a:p>
            <a:r>
              <a:rPr lang="en-US" dirty="0">
                <a:solidFill>
                  <a:srgbClr val="0033CC"/>
                </a:solidFill>
              </a:rPr>
              <a:t>How we navigate the data privacy issues in doing machine learning project?</a:t>
            </a: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a:xfrm>
            <a:off x="838200" y="1685677"/>
            <a:ext cx="10440725" cy="4491286"/>
          </a:xfrm>
        </p:spPr>
        <p:txBody>
          <a:bodyPr/>
          <a:lstStyle/>
          <a:p>
            <a:r>
              <a:rPr lang="en-US" b="1" dirty="0"/>
              <a:t>Beginning stage</a:t>
            </a:r>
          </a:p>
          <a:p>
            <a:r>
              <a:rPr lang="en-US" dirty="0" smtClean="0"/>
              <a:t>Self-disciplined and followed the traditional IR data protocol and data governance procedure. Pay attention to health data, personal comments, and access to data.</a:t>
            </a:r>
          </a:p>
          <a:p>
            <a:endParaRPr lang="en-US" dirty="0"/>
          </a:p>
          <a:p>
            <a:r>
              <a:rPr lang="en-US" b="1" dirty="0"/>
              <a:t>Collaborating with Office of Privacy and Data Governance team </a:t>
            </a:r>
            <a:r>
              <a:rPr lang="en-US" b="1" dirty="0" smtClean="0"/>
              <a:t>after </a:t>
            </a:r>
            <a:r>
              <a:rPr lang="en-US" b="1" dirty="0"/>
              <a:t>the </a:t>
            </a:r>
            <a:r>
              <a:rPr lang="en-US" b="1" dirty="0" err="1"/>
              <a:t>wifi</a:t>
            </a:r>
            <a:r>
              <a:rPr lang="en-US" b="1" dirty="0"/>
              <a:t> incidence</a:t>
            </a:r>
          </a:p>
          <a:p>
            <a:r>
              <a:rPr lang="en-US" dirty="0" smtClean="0">
                <a:solidFill>
                  <a:srgbClr val="424242"/>
                </a:solidFill>
              </a:rPr>
              <a:t>GW Privacy Office reviewed </a:t>
            </a:r>
            <a:r>
              <a:rPr lang="en-US" dirty="0">
                <a:solidFill>
                  <a:srgbClr val="424242"/>
                </a:solidFill>
              </a:rPr>
              <a:t>all analytical projects and determined their compliance status. We collaborated and reviewed </a:t>
            </a:r>
            <a:r>
              <a:rPr lang="en-US" dirty="0" smtClean="0">
                <a:solidFill>
                  <a:srgbClr val="424242"/>
                </a:solidFill>
              </a:rPr>
              <a:t>all of our variables, and temporarily stopped using a few pending further review.</a:t>
            </a:r>
            <a:endParaRPr lang="en-US" dirty="0"/>
          </a:p>
          <a:p>
            <a:endParaRPr lang="en-US" sz="1600" dirty="0" smtClean="0"/>
          </a:p>
          <a:p>
            <a:r>
              <a:rPr lang="en-US" dirty="0" smtClean="0"/>
              <a:t>Data Privacy Consultative Committee was created to review polices and practice.</a:t>
            </a:r>
            <a:endParaRPr lang="en-US" dirty="0"/>
          </a:p>
          <a:p>
            <a:endParaRPr lang="en-US" dirty="0"/>
          </a:p>
        </p:txBody>
      </p:sp>
    </p:spTree>
    <p:extLst>
      <p:ext uri="{BB962C8B-B14F-4D97-AF65-F5344CB8AC3E}">
        <p14:creationId xmlns:p14="http://schemas.microsoft.com/office/powerpoint/2010/main" val="172353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p:txBody>
          <a:bodyPr/>
          <a:lstStyle/>
          <a:p>
            <a:r>
              <a:rPr lang="en-US" dirty="0">
                <a:solidFill>
                  <a:srgbClr val="0033CC"/>
                </a:solidFill>
              </a:rPr>
              <a:t>How we navigate the data privacy issues in doing machine learning project?</a:t>
            </a: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a:xfrm>
            <a:off x="838201" y="1685677"/>
            <a:ext cx="8444947" cy="4491286"/>
          </a:xfrm>
        </p:spPr>
        <p:txBody>
          <a:bodyPr/>
          <a:lstStyle/>
          <a:p>
            <a:r>
              <a:rPr lang="en-US" b="1" dirty="0" smtClean="0"/>
              <a:t>Modification of  models and process to </a:t>
            </a:r>
            <a:r>
              <a:rPr lang="en-US" b="1" dirty="0"/>
              <a:t>adapt to the GW </a:t>
            </a:r>
            <a:r>
              <a:rPr lang="en-US" b="1" dirty="0" smtClean="0"/>
              <a:t>environment</a:t>
            </a:r>
          </a:p>
          <a:p>
            <a:endParaRPr lang="en-US" b="1" dirty="0"/>
          </a:p>
          <a:p>
            <a:r>
              <a:rPr lang="en-US" b="1" dirty="0" smtClean="0"/>
              <a:t>Update our mission statement to emphasize that we use data for analytics on student outcomes, and follow FERPA and GW privacy policy.</a:t>
            </a:r>
          </a:p>
          <a:p>
            <a:endParaRPr lang="en-US" sz="1800" b="1" dirty="0" smtClean="0"/>
          </a:p>
          <a:p>
            <a:r>
              <a:rPr lang="en-US" b="1" dirty="0" smtClean="0"/>
              <a:t>Collaborate with data governance to ensure the proper data access, especially for the model output.</a:t>
            </a:r>
            <a:endParaRPr lang="en-US" b="1" dirty="0"/>
          </a:p>
          <a:p>
            <a:endParaRPr lang="en-US" sz="1800" b="1" dirty="0"/>
          </a:p>
          <a:p>
            <a:r>
              <a:rPr lang="en-US" b="1" dirty="0" smtClean="0"/>
              <a:t>Review our projects and data periodically to ensure compliance.</a:t>
            </a:r>
          </a:p>
          <a:p>
            <a:endParaRPr lang="en-US" dirty="0"/>
          </a:p>
          <a:p>
            <a:endParaRPr lang="en-US" sz="1600" dirty="0" smtClean="0"/>
          </a:p>
          <a:p>
            <a:endParaRPr lang="en-US" dirty="0"/>
          </a:p>
        </p:txBody>
      </p:sp>
      <p:pic>
        <p:nvPicPr>
          <p:cNvPr id="4" name="Picture 3"/>
          <p:cNvPicPr>
            <a:picLocks noChangeAspect="1"/>
          </p:cNvPicPr>
          <p:nvPr/>
        </p:nvPicPr>
        <p:blipFill>
          <a:blip r:embed="rId2"/>
          <a:stretch>
            <a:fillRect/>
          </a:stretch>
        </p:blipFill>
        <p:spPr>
          <a:xfrm>
            <a:off x="9283147" y="1300767"/>
            <a:ext cx="2828371" cy="2531762"/>
          </a:xfrm>
          <a:prstGeom prst="rect">
            <a:avLst/>
          </a:prstGeom>
        </p:spPr>
      </p:pic>
    </p:spTree>
    <p:extLst>
      <p:ext uri="{BB962C8B-B14F-4D97-AF65-F5344CB8AC3E}">
        <p14:creationId xmlns:p14="http://schemas.microsoft.com/office/powerpoint/2010/main" val="343263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81B933-8045-6E42-B6AB-6D14688F266C}"/>
              </a:ext>
            </a:extLst>
          </p:cNvPr>
          <p:cNvSpPr>
            <a:spLocks noGrp="1"/>
          </p:cNvSpPr>
          <p:nvPr>
            <p:ph type="title"/>
          </p:nvPr>
        </p:nvSpPr>
        <p:spPr/>
        <p:txBody>
          <a:bodyPr/>
          <a:lstStyle/>
          <a:p>
            <a:r>
              <a:rPr lang="en-US" dirty="0">
                <a:solidFill>
                  <a:srgbClr val="0033CC"/>
                </a:solidFill>
              </a:rPr>
              <a:t>GW Office of IRP Trilogy Presentations: 2022 - 2023</a:t>
            </a:r>
          </a:p>
        </p:txBody>
      </p:sp>
      <p:sp>
        <p:nvSpPr>
          <p:cNvPr id="2" name="Text Placeholder 1">
            <a:extLst>
              <a:ext uri="{FF2B5EF4-FFF2-40B4-BE49-F238E27FC236}">
                <a16:creationId xmlns:a16="http://schemas.microsoft.com/office/drawing/2014/main" id="{C33853BB-010D-8947-9870-1C462C550C14}"/>
              </a:ext>
            </a:extLst>
          </p:cNvPr>
          <p:cNvSpPr>
            <a:spLocks noGrp="1"/>
          </p:cNvSpPr>
          <p:nvPr>
            <p:ph type="body" idx="1"/>
          </p:nvPr>
        </p:nvSpPr>
        <p:spPr>
          <a:xfrm>
            <a:off x="362123" y="1576961"/>
            <a:ext cx="3775047" cy="1603127"/>
          </a:xfrm>
        </p:spPr>
        <p:txBody>
          <a:bodyPr/>
          <a:lstStyle/>
          <a:p>
            <a:r>
              <a:rPr lang="en-US" dirty="0"/>
              <a:t>Transforming IR with machine learning project: Planning, Strategy, Practice</a:t>
            </a:r>
          </a:p>
        </p:txBody>
      </p:sp>
      <p:sp>
        <p:nvSpPr>
          <p:cNvPr id="3" name="Content Placeholder 2">
            <a:extLst>
              <a:ext uri="{FF2B5EF4-FFF2-40B4-BE49-F238E27FC236}">
                <a16:creationId xmlns:a16="http://schemas.microsoft.com/office/drawing/2014/main" id="{003BCFCF-CB8A-204C-9BB9-9722AD6B2552}"/>
              </a:ext>
            </a:extLst>
          </p:cNvPr>
          <p:cNvSpPr>
            <a:spLocks noGrp="1"/>
          </p:cNvSpPr>
          <p:nvPr>
            <p:ph sz="half" idx="2"/>
          </p:nvPr>
        </p:nvSpPr>
        <p:spPr>
          <a:xfrm>
            <a:off x="469784" y="3389153"/>
            <a:ext cx="3379176" cy="2244055"/>
          </a:xfrm>
        </p:spPr>
        <p:txBody>
          <a:bodyPr/>
          <a:lstStyle/>
          <a:p>
            <a:pPr marL="457200" indent="-457200">
              <a:buFont typeface="Arial" panose="020B0604020202020204" pitchFamily="34" charset="0"/>
              <a:buChar char="•"/>
            </a:pPr>
            <a:r>
              <a:rPr lang="en-US" sz="2200" b="1" dirty="0"/>
              <a:t>Office Analytical Strategy and Planning</a:t>
            </a:r>
          </a:p>
          <a:p>
            <a:pPr marL="457200" indent="-457200">
              <a:buFont typeface="Arial" panose="020B0604020202020204" pitchFamily="34" charset="0"/>
              <a:buChar char="•"/>
            </a:pPr>
            <a:r>
              <a:rPr lang="en-US" sz="2200" b="1" dirty="0"/>
              <a:t>Collaboration</a:t>
            </a:r>
          </a:p>
          <a:p>
            <a:pPr marL="457200" indent="-457200">
              <a:buFont typeface="Arial" panose="020B0604020202020204" pitchFamily="34" charset="0"/>
              <a:buChar char="•"/>
            </a:pPr>
            <a:r>
              <a:rPr lang="en-US" sz="2200" b="1" dirty="0"/>
              <a:t>Data Selection and  Software Platform</a:t>
            </a:r>
          </a:p>
        </p:txBody>
      </p:sp>
      <p:sp>
        <p:nvSpPr>
          <p:cNvPr id="4" name="Text Placeholder 3">
            <a:extLst>
              <a:ext uri="{FF2B5EF4-FFF2-40B4-BE49-F238E27FC236}">
                <a16:creationId xmlns:a16="http://schemas.microsoft.com/office/drawing/2014/main" id="{6F29EA26-895D-A745-9C28-C203DD1C1434}"/>
              </a:ext>
            </a:extLst>
          </p:cNvPr>
          <p:cNvSpPr>
            <a:spLocks noGrp="1"/>
          </p:cNvSpPr>
          <p:nvPr>
            <p:ph type="body" sz="quarter" idx="3"/>
          </p:nvPr>
        </p:nvSpPr>
        <p:spPr>
          <a:xfrm>
            <a:off x="8003098" y="1580002"/>
            <a:ext cx="3700944" cy="1489641"/>
          </a:xfrm>
        </p:spPr>
        <p:txBody>
          <a:bodyPr/>
          <a:lstStyle/>
          <a:p>
            <a:r>
              <a:rPr lang="en-US" dirty="0"/>
              <a:t>Machine Learning Pipelines for Improving Retention: Privacy and Procedures</a:t>
            </a:r>
          </a:p>
        </p:txBody>
      </p:sp>
      <p:sp>
        <p:nvSpPr>
          <p:cNvPr id="5" name="Content Placeholder 4">
            <a:extLst>
              <a:ext uri="{FF2B5EF4-FFF2-40B4-BE49-F238E27FC236}">
                <a16:creationId xmlns:a16="http://schemas.microsoft.com/office/drawing/2014/main" id="{61981AD3-4C38-8C42-ACB3-00EFA74CDDE0}"/>
              </a:ext>
            </a:extLst>
          </p:cNvPr>
          <p:cNvSpPr>
            <a:spLocks noGrp="1"/>
          </p:cNvSpPr>
          <p:nvPr>
            <p:ph sz="quarter" idx="4"/>
          </p:nvPr>
        </p:nvSpPr>
        <p:spPr>
          <a:xfrm>
            <a:off x="4237838" y="3343014"/>
            <a:ext cx="3530368" cy="2457974"/>
          </a:xfrm>
        </p:spPr>
        <p:txBody>
          <a:bodyPr/>
          <a:lstStyle/>
          <a:p>
            <a:pPr marL="457200" indent="-457200">
              <a:buFont typeface="Arial" panose="020B0604020202020204" pitchFamily="34" charset="0"/>
              <a:buChar char="•"/>
            </a:pPr>
            <a:r>
              <a:rPr lang="en-US" sz="2200" b="1" dirty="0"/>
              <a:t>Data Elements and Conversions</a:t>
            </a:r>
          </a:p>
          <a:p>
            <a:pPr marL="457200" indent="-457200">
              <a:buFont typeface="Arial" panose="020B0604020202020204" pitchFamily="34" charset="0"/>
              <a:buChar char="•"/>
            </a:pPr>
            <a:r>
              <a:rPr lang="en-US" sz="2200" b="1" dirty="0"/>
              <a:t>Model Specifications and Evaluations</a:t>
            </a:r>
          </a:p>
          <a:p>
            <a:pPr marL="457200" indent="-457200">
              <a:buFont typeface="Arial" panose="020B0604020202020204" pitchFamily="34" charset="0"/>
              <a:buChar char="•"/>
            </a:pPr>
            <a:r>
              <a:rPr lang="en-US" sz="2200" b="1" dirty="0"/>
              <a:t>Model </a:t>
            </a:r>
            <a:r>
              <a:rPr lang="en-US" sz="2200" b="1" dirty="0" err="1"/>
              <a:t>Explainability</a:t>
            </a:r>
            <a:r>
              <a:rPr lang="en-US" sz="2200" b="1" dirty="0"/>
              <a:t> and  Visualizations</a:t>
            </a:r>
          </a:p>
        </p:txBody>
      </p:sp>
      <p:sp>
        <p:nvSpPr>
          <p:cNvPr id="7" name="Text Placeholder 3">
            <a:extLst>
              <a:ext uri="{FF2B5EF4-FFF2-40B4-BE49-F238E27FC236}">
                <a16:creationId xmlns:a16="http://schemas.microsoft.com/office/drawing/2014/main" id="{6F29EA26-895D-A745-9C28-C203DD1C1434}"/>
              </a:ext>
            </a:extLst>
          </p:cNvPr>
          <p:cNvSpPr txBox="1">
            <a:spLocks/>
          </p:cNvSpPr>
          <p:nvPr/>
        </p:nvSpPr>
        <p:spPr>
          <a:xfrm>
            <a:off x="8514127" y="1354822"/>
            <a:ext cx="2839673" cy="1602297"/>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8" name="Content Placeholder 4">
            <a:extLst>
              <a:ext uri="{FF2B5EF4-FFF2-40B4-BE49-F238E27FC236}">
                <a16:creationId xmlns:a16="http://schemas.microsoft.com/office/drawing/2014/main" id="{61981AD3-4C38-8C42-ACB3-00EFA74CDDE0}"/>
              </a:ext>
            </a:extLst>
          </p:cNvPr>
          <p:cNvSpPr txBox="1">
            <a:spLocks/>
          </p:cNvSpPr>
          <p:nvPr/>
        </p:nvSpPr>
        <p:spPr>
          <a:xfrm>
            <a:off x="8136622" y="3294823"/>
            <a:ext cx="3567419" cy="22104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200" b="1" dirty="0"/>
              <a:t>Model and data Review: machine learning procedure and life cycle</a:t>
            </a:r>
          </a:p>
          <a:p>
            <a:pPr marL="457200" indent="-457200">
              <a:buFont typeface="Arial" panose="020B0604020202020204" pitchFamily="34" charset="0"/>
              <a:buChar char="•"/>
            </a:pPr>
            <a:r>
              <a:rPr lang="en-US" sz="2200" b="1" dirty="0"/>
              <a:t>Data Privacy Issues, Interactions and Strategies</a:t>
            </a:r>
          </a:p>
          <a:p>
            <a:pPr marL="457200" indent="-457200">
              <a:buFont typeface="Arial" panose="020B0604020202020204" pitchFamily="34" charset="0"/>
              <a:buChar char="•"/>
            </a:pPr>
            <a:r>
              <a:rPr lang="en-US" sz="2200" b="1" dirty="0"/>
              <a:t>Lesson Learned</a:t>
            </a:r>
          </a:p>
        </p:txBody>
      </p:sp>
      <p:sp>
        <p:nvSpPr>
          <p:cNvPr id="9" name="Text Placeholder 3">
            <a:extLst>
              <a:ext uri="{FF2B5EF4-FFF2-40B4-BE49-F238E27FC236}">
                <a16:creationId xmlns:a16="http://schemas.microsoft.com/office/drawing/2014/main" id="{6F29EA26-895D-A745-9C28-C203DD1C1434}"/>
              </a:ext>
            </a:extLst>
          </p:cNvPr>
          <p:cNvSpPr txBox="1">
            <a:spLocks/>
          </p:cNvSpPr>
          <p:nvPr/>
        </p:nvSpPr>
        <p:spPr>
          <a:xfrm>
            <a:off x="4137170" y="1633703"/>
            <a:ext cx="3273804" cy="148964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Identifying students at risk using machine learning models in Python</a:t>
            </a:r>
          </a:p>
        </p:txBody>
      </p:sp>
      <p:sp>
        <p:nvSpPr>
          <p:cNvPr id="10" name="TextBox 9"/>
          <p:cNvSpPr txBox="1"/>
          <p:nvPr/>
        </p:nvSpPr>
        <p:spPr>
          <a:xfrm>
            <a:off x="524312" y="6198228"/>
            <a:ext cx="9105698" cy="430887"/>
          </a:xfrm>
          <a:prstGeom prst="rect">
            <a:avLst/>
          </a:prstGeom>
          <a:noFill/>
        </p:spPr>
        <p:txBody>
          <a:bodyPr wrap="none" rtlCol="0">
            <a:spAutoFit/>
          </a:bodyPr>
          <a:lstStyle/>
          <a:p>
            <a:r>
              <a:rPr lang="en-US" sz="2200" b="1" dirty="0">
                <a:solidFill>
                  <a:schemeClr val="bg1"/>
                </a:solidFill>
              </a:rPr>
              <a:t>All three presentations can be download at https://irp.gwu.edu/resources-0</a:t>
            </a:r>
          </a:p>
        </p:txBody>
      </p:sp>
    </p:spTree>
    <p:extLst>
      <p:ext uri="{BB962C8B-B14F-4D97-AF65-F5344CB8AC3E}">
        <p14:creationId xmlns:p14="http://schemas.microsoft.com/office/powerpoint/2010/main" val="1674212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p:txBody>
          <a:bodyPr/>
          <a:lstStyle/>
          <a:p>
            <a:r>
              <a:rPr lang="en-US" dirty="0">
                <a:solidFill>
                  <a:srgbClr val="0033CC"/>
                </a:solidFill>
              </a:rPr>
              <a:t>Lesson learned and recommendations on data privacy</a:t>
            </a: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a:xfrm>
            <a:off x="901810" y="1583110"/>
            <a:ext cx="10515600" cy="4917082"/>
          </a:xfrm>
        </p:spPr>
        <p:txBody>
          <a:bodyPr/>
          <a:lstStyle/>
          <a:p>
            <a:r>
              <a:rPr lang="en-US" b="1" dirty="0" smtClean="0"/>
              <a:t>Machine learning </a:t>
            </a:r>
            <a:r>
              <a:rPr lang="en-US" b="1" dirty="0"/>
              <a:t>p</a:t>
            </a:r>
            <a:r>
              <a:rPr lang="en-US" b="1" dirty="0" smtClean="0"/>
              <a:t>redictive </a:t>
            </a:r>
            <a:r>
              <a:rPr lang="en-US" b="1" dirty="0"/>
              <a:t>m</a:t>
            </a:r>
            <a:r>
              <a:rPr lang="en-US" b="1" dirty="0" smtClean="0"/>
              <a:t>odeling is still new. Need more communication with faculty and students.</a:t>
            </a:r>
          </a:p>
          <a:p>
            <a:r>
              <a:rPr lang="en-US" b="1" dirty="0" smtClean="0"/>
              <a:t>Inspect </a:t>
            </a:r>
            <a:r>
              <a:rPr lang="en-US" b="1" dirty="0"/>
              <a:t>the data </a:t>
            </a:r>
            <a:r>
              <a:rPr lang="en-US" b="1" dirty="0" smtClean="0"/>
              <a:t>elements in the following areas. Avoid using them if possible.     If </a:t>
            </a:r>
            <a:r>
              <a:rPr lang="en-US" b="1" dirty="0"/>
              <a:t>you have to use them, need to get </a:t>
            </a:r>
            <a:r>
              <a:rPr lang="en-US" b="1" dirty="0" smtClean="0"/>
              <a:t>approval. Further, get consensus </a:t>
            </a:r>
            <a:r>
              <a:rPr lang="en-US" b="1" dirty="0"/>
              <a:t>from faculty and students.</a:t>
            </a:r>
          </a:p>
          <a:p>
            <a:r>
              <a:rPr lang="en-US" dirty="0"/>
              <a:t> </a:t>
            </a:r>
            <a:r>
              <a:rPr lang="en-US" b="1" dirty="0" smtClean="0"/>
              <a:t> </a:t>
            </a:r>
            <a:r>
              <a:rPr lang="en-US" dirty="0" smtClean="0"/>
              <a:t>Location data with time stamp, or login </a:t>
            </a:r>
            <a:r>
              <a:rPr lang="en-US" dirty="0"/>
              <a:t>data with location/time</a:t>
            </a:r>
            <a:endParaRPr lang="en-US" dirty="0" smtClean="0"/>
          </a:p>
          <a:p>
            <a:r>
              <a:rPr lang="en-US" dirty="0"/>
              <a:t> </a:t>
            </a:r>
            <a:r>
              <a:rPr lang="en-US" dirty="0" smtClean="0"/>
              <a:t> </a:t>
            </a:r>
            <a:r>
              <a:rPr lang="en-US" dirty="0" err="1"/>
              <a:t>W</a:t>
            </a:r>
            <a:r>
              <a:rPr lang="en-US" dirty="0" err="1" smtClean="0"/>
              <a:t>ifi</a:t>
            </a:r>
            <a:r>
              <a:rPr lang="en-US" dirty="0" smtClean="0"/>
              <a:t> signal data including event data</a:t>
            </a:r>
          </a:p>
          <a:p>
            <a:r>
              <a:rPr lang="en-US" dirty="0" smtClean="0"/>
              <a:t>  Health data</a:t>
            </a:r>
          </a:p>
          <a:p>
            <a:r>
              <a:rPr lang="en-US" b="1" dirty="0" smtClean="0"/>
              <a:t>Data </a:t>
            </a:r>
            <a:r>
              <a:rPr lang="en-US" b="1" dirty="0"/>
              <a:t>governance </a:t>
            </a:r>
            <a:r>
              <a:rPr lang="en-US" b="1" dirty="0" smtClean="0"/>
              <a:t>and data access</a:t>
            </a:r>
            <a:endParaRPr lang="en-US" b="1" dirty="0"/>
          </a:p>
          <a:p>
            <a:r>
              <a:rPr lang="en-US" dirty="0" smtClean="0"/>
              <a:t>Be </a:t>
            </a:r>
            <a:r>
              <a:rPr lang="en-US" dirty="0"/>
              <a:t>careful with end </a:t>
            </a:r>
            <a:r>
              <a:rPr lang="en-US" dirty="0" smtClean="0"/>
              <a:t>result model output use and access.</a:t>
            </a:r>
          </a:p>
          <a:p>
            <a:r>
              <a:rPr lang="en-US" dirty="0" smtClean="0"/>
              <a:t>Be careful with the labeling: at-risk model. </a:t>
            </a:r>
            <a:endParaRPr lang="en-US" dirty="0"/>
          </a:p>
        </p:txBody>
      </p:sp>
    </p:spTree>
    <p:extLst>
      <p:ext uri="{BB962C8B-B14F-4D97-AF65-F5344CB8AC3E}">
        <p14:creationId xmlns:p14="http://schemas.microsoft.com/office/powerpoint/2010/main" val="56276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p:txBody>
          <a:bodyPr/>
          <a:lstStyle/>
          <a:p>
            <a:r>
              <a:rPr lang="en-US" dirty="0">
                <a:solidFill>
                  <a:srgbClr val="0033CC"/>
                </a:solidFill>
              </a:rPr>
              <a:t>Overall Lesson learned </a:t>
            </a:r>
            <a:r>
              <a:rPr lang="en-US" dirty="0" smtClean="0">
                <a:solidFill>
                  <a:srgbClr val="0033CC"/>
                </a:solidFill>
              </a:rPr>
              <a:t>on </a:t>
            </a:r>
            <a:r>
              <a:rPr lang="en-US" dirty="0">
                <a:solidFill>
                  <a:srgbClr val="0033CC"/>
                </a:solidFill>
              </a:rPr>
              <a:t>Project</a:t>
            </a:r>
          </a:p>
        </p:txBody>
      </p:sp>
      <p:sp>
        <p:nvSpPr>
          <p:cNvPr id="4" name="Content Placeholder 1">
            <a:extLst>
              <a:ext uri="{FF2B5EF4-FFF2-40B4-BE49-F238E27FC236}">
                <a16:creationId xmlns:a16="http://schemas.microsoft.com/office/drawing/2014/main" id="{A086DB40-6479-3D44-966B-50D3EA772E57}"/>
              </a:ext>
            </a:extLst>
          </p:cNvPr>
          <p:cNvSpPr txBox="1">
            <a:spLocks/>
          </p:cNvSpPr>
          <p:nvPr/>
        </p:nvSpPr>
        <p:spPr>
          <a:xfrm>
            <a:off x="887031" y="1907592"/>
            <a:ext cx="10647744" cy="4063837"/>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smtClean="0">
                <a:solidFill>
                  <a:schemeClr val="bg2"/>
                </a:solidFill>
              </a:rPr>
              <a:t>C</a:t>
            </a:r>
            <a:r>
              <a:rPr lang="en-US" b="1" dirty="0" smtClean="0">
                <a:solidFill>
                  <a:schemeClr val="bg2"/>
                </a:solidFill>
              </a:rPr>
              <a:t>arefully </a:t>
            </a:r>
            <a:r>
              <a:rPr lang="en-US" b="1" dirty="0">
                <a:solidFill>
                  <a:schemeClr val="bg2"/>
                </a:solidFill>
              </a:rPr>
              <a:t>document and categorize the data </a:t>
            </a:r>
            <a:r>
              <a:rPr lang="en-US" b="1" dirty="0" smtClean="0">
                <a:solidFill>
                  <a:schemeClr val="bg2"/>
                </a:solidFill>
              </a:rPr>
              <a:t>elements and modeling process</a:t>
            </a:r>
            <a:endParaRPr lang="en-US" b="1" dirty="0">
              <a:solidFill>
                <a:schemeClr val="bg2"/>
              </a:solidFill>
            </a:endParaRPr>
          </a:p>
          <a:p>
            <a:r>
              <a:rPr lang="en-US" dirty="0">
                <a:solidFill>
                  <a:schemeClr val="bg2"/>
                </a:solidFill>
              </a:rPr>
              <a:t>	It is normally a year-long project, or longer!</a:t>
            </a:r>
          </a:p>
          <a:p>
            <a:r>
              <a:rPr lang="en-US" dirty="0">
                <a:solidFill>
                  <a:schemeClr val="bg2"/>
                </a:solidFill>
              </a:rPr>
              <a:t>	It involves many variables from many areas and vendors, and needs data </a:t>
            </a:r>
            <a:r>
              <a:rPr lang="en-US" dirty="0" smtClean="0">
                <a:solidFill>
                  <a:schemeClr val="bg2"/>
                </a:solidFill>
              </a:rPr>
              <a:t>	cleaning </a:t>
            </a:r>
            <a:r>
              <a:rPr lang="en-US" dirty="0">
                <a:solidFill>
                  <a:schemeClr val="bg2"/>
                </a:solidFill>
              </a:rPr>
              <a:t>and </a:t>
            </a:r>
            <a:r>
              <a:rPr lang="en-US" dirty="0" smtClean="0">
                <a:solidFill>
                  <a:schemeClr val="bg2"/>
                </a:solidFill>
              </a:rPr>
              <a:t>conversion.</a:t>
            </a:r>
            <a:endParaRPr lang="en-US" dirty="0" smtClean="0">
              <a:solidFill>
                <a:schemeClr val="bg2"/>
              </a:solidFill>
              <a:cs typeface="Calibri"/>
            </a:endParaRPr>
          </a:p>
          <a:p>
            <a:pPr marL="457200" indent="-457200">
              <a:buFont typeface="Arial" panose="020B0604020202020204" pitchFamily="34" charset="0"/>
              <a:buChar char="•"/>
            </a:pPr>
            <a:r>
              <a:rPr lang="en-US" b="1" dirty="0" smtClean="0">
                <a:solidFill>
                  <a:schemeClr val="bg2"/>
                </a:solidFill>
                <a:cs typeface="Calibri"/>
              </a:rPr>
              <a:t>Machine </a:t>
            </a:r>
            <a:r>
              <a:rPr lang="en-US" b="1" dirty="0">
                <a:solidFill>
                  <a:schemeClr val="bg2"/>
                </a:solidFill>
                <a:cs typeface="Calibri"/>
              </a:rPr>
              <a:t>learning </a:t>
            </a:r>
            <a:r>
              <a:rPr lang="en-US" b="1" dirty="0" smtClean="0">
                <a:solidFill>
                  <a:schemeClr val="bg2"/>
                </a:solidFill>
                <a:cs typeface="Calibri"/>
              </a:rPr>
              <a:t>projects are best to empower IR </a:t>
            </a:r>
            <a:r>
              <a:rPr lang="en-US" b="1" dirty="0">
                <a:solidFill>
                  <a:schemeClr val="bg2"/>
                </a:solidFill>
                <a:cs typeface="Calibri"/>
              </a:rPr>
              <a:t>office </a:t>
            </a:r>
            <a:r>
              <a:rPr lang="en-US" b="1" dirty="0" smtClean="0">
                <a:solidFill>
                  <a:schemeClr val="bg2"/>
                </a:solidFill>
                <a:cs typeface="Calibri"/>
              </a:rPr>
              <a:t>analytics capability. Get </a:t>
            </a:r>
            <a:r>
              <a:rPr lang="en-US" b="1" dirty="0">
                <a:solidFill>
                  <a:schemeClr val="bg2"/>
                </a:solidFill>
                <a:cs typeface="Calibri"/>
              </a:rPr>
              <a:t>your hand dirty with your </a:t>
            </a:r>
            <a:r>
              <a:rPr lang="en-US" b="1" dirty="0" smtClean="0">
                <a:solidFill>
                  <a:schemeClr val="bg2"/>
                </a:solidFill>
                <a:cs typeface="Calibri"/>
              </a:rPr>
              <a:t>data. Teamwork </a:t>
            </a:r>
            <a:r>
              <a:rPr lang="en-US" b="1" dirty="0">
                <a:solidFill>
                  <a:schemeClr val="bg2"/>
                </a:solidFill>
                <a:cs typeface="Calibri"/>
              </a:rPr>
              <a:t>with your staff</a:t>
            </a:r>
            <a:r>
              <a:rPr lang="en-US" b="1" dirty="0" smtClean="0">
                <a:solidFill>
                  <a:schemeClr val="bg2"/>
                </a:solidFill>
                <a:cs typeface="Calibri"/>
              </a:rPr>
              <a:t>. Identify a project and start today!</a:t>
            </a:r>
          </a:p>
          <a:p>
            <a:pPr marL="457200" indent="-457200">
              <a:buFont typeface="Arial" panose="020B0604020202020204" pitchFamily="34" charset="0"/>
              <a:buChar char="•"/>
            </a:pPr>
            <a:r>
              <a:rPr lang="en-US" b="1" dirty="0" smtClean="0">
                <a:solidFill>
                  <a:schemeClr val="bg2"/>
                </a:solidFill>
                <a:cs typeface="Calibri"/>
              </a:rPr>
              <a:t>Pay attention to data privacy and communicate with faculty and students. </a:t>
            </a:r>
            <a:endParaRPr lang="en-US" b="1" dirty="0">
              <a:solidFill>
                <a:schemeClr val="bg2"/>
              </a:solidFill>
              <a:cs typeface="Calibri"/>
            </a:endParaRPr>
          </a:p>
          <a:p>
            <a:pPr marL="457200" indent="-457200">
              <a:buFont typeface="Arial" panose="020B0604020202020204" pitchFamily="34" charset="0"/>
              <a:buChar char="•"/>
            </a:pPr>
            <a:r>
              <a:rPr lang="en-US" b="1" dirty="0">
                <a:solidFill>
                  <a:schemeClr val="bg2"/>
                </a:solidFill>
                <a:cs typeface="Calibri"/>
              </a:rPr>
              <a:t>Collaboration and </a:t>
            </a:r>
            <a:r>
              <a:rPr lang="en-US" b="1" dirty="0" smtClean="0">
                <a:solidFill>
                  <a:schemeClr val="bg2"/>
                </a:solidFill>
                <a:cs typeface="Calibri"/>
              </a:rPr>
              <a:t>support </a:t>
            </a:r>
            <a:r>
              <a:rPr lang="en-US" b="1" dirty="0">
                <a:solidFill>
                  <a:schemeClr val="bg2"/>
                </a:solidFill>
                <a:cs typeface="Calibri"/>
              </a:rPr>
              <a:t>from the leadership</a:t>
            </a:r>
            <a:r>
              <a:rPr lang="en-US" b="1" dirty="0" smtClean="0">
                <a:solidFill>
                  <a:schemeClr val="bg2"/>
                </a:solidFill>
                <a:cs typeface="Calibri"/>
              </a:rPr>
              <a:t>.</a:t>
            </a:r>
            <a:endParaRPr lang="en-US" b="1" dirty="0">
              <a:solidFill>
                <a:schemeClr val="bg2"/>
              </a:solidFill>
              <a:cs typeface="Calibri"/>
            </a:endParaRPr>
          </a:p>
        </p:txBody>
      </p:sp>
    </p:spTree>
    <p:extLst>
      <p:ext uri="{BB962C8B-B14F-4D97-AF65-F5344CB8AC3E}">
        <p14:creationId xmlns:p14="http://schemas.microsoft.com/office/powerpoint/2010/main" val="410844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955" y="5713863"/>
            <a:ext cx="9908652" cy="800219"/>
          </a:xfrm>
          <a:prstGeom prst="rect">
            <a:avLst/>
          </a:prstGeom>
        </p:spPr>
        <p:txBody>
          <a:bodyPr wrap="square">
            <a:spAutoFit/>
          </a:bodyPr>
          <a:lstStyle/>
          <a:p>
            <a:r>
              <a:rPr lang="en-US" sz="2800" b="1" dirty="0">
                <a:solidFill>
                  <a:schemeClr val="accent4"/>
                </a:solidFill>
              </a:rPr>
              <a:t>Presentations Download: https://irp.gwu.edu/resources-0/</a:t>
            </a:r>
          </a:p>
          <a:p>
            <a:endParaRPr lang="en-US" dirty="0"/>
          </a:p>
        </p:txBody>
      </p:sp>
    </p:spTree>
    <p:extLst>
      <p:ext uri="{BB962C8B-B14F-4D97-AF65-F5344CB8AC3E}">
        <p14:creationId xmlns:p14="http://schemas.microsoft.com/office/powerpoint/2010/main" val="17288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p:txBody>
          <a:bodyPr/>
          <a:lstStyle/>
          <a:p>
            <a:r>
              <a:rPr lang="en-US" dirty="0">
                <a:solidFill>
                  <a:srgbClr val="0033CC"/>
                </a:solidFill>
              </a:rPr>
              <a:t>Project Background and Objective</a:t>
            </a: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a:xfrm>
            <a:off x="641058" y="1607424"/>
            <a:ext cx="10515600" cy="4351338"/>
          </a:xfrm>
        </p:spPr>
        <p:txBody>
          <a:bodyPr/>
          <a:lstStyle/>
          <a:p>
            <a:r>
              <a:rPr lang="en-US" sz="3200" b="1" dirty="0">
                <a:solidFill>
                  <a:srgbClr val="0033CC"/>
                </a:solidFill>
              </a:rPr>
              <a:t>Background:</a:t>
            </a:r>
          </a:p>
          <a:p>
            <a:r>
              <a:rPr lang="en-US" b="1" dirty="0"/>
              <a:t>IRP needed actual projects to engage into AI/Machine Learning.</a:t>
            </a:r>
          </a:p>
          <a:p>
            <a:r>
              <a:rPr lang="en-US" b="1" dirty="0"/>
              <a:t>EM needed to identify students at risk for early intervention to improve retention and graduation rates.</a:t>
            </a:r>
          </a:p>
          <a:p>
            <a:r>
              <a:rPr lang="en-US" sz="3200" b="1" dirty="0">
                <a:solidFill>
                  <a:srgbClr val="0033CC"/>
                </a:solidFill>
              </a:rPr>
              <a:t>Objectives:</a:t>
            </a:r>
          </a:p>
          <a:p>
            <a:r>
              <a:rPr lang="en-US" b="1" dirty="0"/>
              <a:t>To develop machine-learning models on retention and academic performance, </a:t>
            </a:r>
          </a:p>
          <a:p>
            <a:r>
              <a:rPr lang="en-US" b="1" dirty="0"/>
              <a:t>To predict at risk students using academic, financial aid, and engagement features. </a:t>
            </a:r>
          </a:p>
          <a:p>
            <a:r>
              <a:rPr lang="en-US" b="1" dirty="0"/>
              <a:t>To collaborate with Office of Student Success for early intervention efforts in the proactive approach. </a:t>
            </a:r>
          </a:p>
          <a:p>
            <a:endParaRPr lang="en-US" b="1" dirty="0"/>
          </a:p>
        </p:txBody>
      </p:sp>
      <p:pic>
        <p:nvPicPr>
          <p:cNvPr id="4" name="Picture 3"/>
          <p:cNvPicPr>
            <a:picLocks noChangeAspect="1"/>
          </p:cNvPicPr>
          <p:nvPr/>
        </p:nvPicPr>
        <p:blipFill>
          <a:blip r:embed="rId3"/>
          <a:stretch>
            <a:fillRect/>
          </a:stretch>
        </p:blipFill>
        <p:spPr>
          <a:xfrm>
            <a:off x="8870276" y="0"/>
            <a:ext cx="3321724" cy="2478947"/>
          </a:xfrm>
          <a:prstGeom prst="rect">
            <a:avLst/>
          </a:prstGeom>
        </p:spPr>
      </p:pic>
    </p:spTree>
    <p:extLst>
      <p:ext uri="{BB962C8B-B14F-4D97-AF65-F5344CB8AC3E}">
        <p14:creationId xmlns:p14="http://schemas.microsoft.com/office/powerpoint/2010/main" val="380918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24D-D5B8-524F-8431-591DDB3D61E3}"/>
              </a:ext>
            </a:extLst>
          </p:cNvPr>
          <p:cNvSpPr>
            <a:spLocks noGrp="1"/>
          </p:cNvSpPr>
          <p:nvPr>
            <p:ph type="title"/>
          </p:nvPr>
        </p:nvSpPr>
        <p:spPr/>
        <p:txBody>
          <a:bodyPr/>
          <a:lstStyle/>
          <a:p>
            <a:r>
              <a:rPr lang="en-US" dirty="0">
                <a:solidFill>
                  <a:srgbClr val="0033CC"/>
                </a:solidFill>
              </a:rPr>
              <a:t>George Washington University Brief Background</a:t>
            </a:r>
          </a:p>
        </p:txBody>
      </p:sp>
      <p:pic>
        <p:nvPicPr>
          <p:cNvPr id="3" name="Picture Placeholder 2"/>
          <p:cNvPicPr>
            <a:picLocks noGrp="1" noChangeAspect="1"/>
          </p:cNvPicPr>
          <p:nvPr>
            <p:ph type="pic" sz="quarter" idx="18"/>
          </p:nvPr>
        </p:nvPicPr>
        <p:blipFill>
          <a:blip r:embed="rId3"/>
          <a:srcRect t="12925" b="12925"/>
          <a:stretch>
            <a:fillRect/>
          </a:stretch>
        </p:blipFill>
        <p:spPr>
          <a:xfrm>
            <a:off x="620269" y="1819380"/>
            <a:ext cx="4118091" cy="4120025"/>
          </a:xfrm>
          <a:prstGeom prst="rect">
            <a:avLst/>
          </a:prstGeom>
        </p:spPr>
      </p:pic>
      <p:sp>
        <p:nvSpPr>
          <p:cNvPr id="5" name="Text Placeholder 4">
            <a:extLst>
              <a:ext uri="{FF2B5EF4-FFF2-40B4-BE49-F238E27FC236}">
                <a16:creationId xmlns:a16="http://schemas.microsoft.com/office/drawing/2014/main" id="{EA4D7528-0AE4-C54F-9AEF-A2E4D91A30B3}"/>
              </a:ext>
            </a:extLst>
          </p:cNvPr>
          <p:cNvSpPr>
            <a:spLocks noGrp="1"/>
          </p:cNvSpPr>
          <p:nvPr>
            <p:ph type="body" sz="quarter" idx="27"/>
          </p:nvPr>
        </p:nvSpPr>
        <p:spPr>
          <a:xfrm>
            <a:off x="5228336" y="1102147"/>
            <a:ext cx="6125464" cy="620058"/>
          </a:xfrm>
        </p:spPr>
        <p:txBody>
          <a:bodyPr/>
          <a:lstStyle/>
          <a:p>
            <a:r>
              <a:rPr lang="en-US" dirty="0"/>
              <a:t> </a:t>
            </a:r>
            <a:r>
              <a:rPr lang="en-US" dirty="0">
                <a:solidFill>
                  <a:srgbClr val="0033CC"/>
                </a:solidFill>
              </a:rPr>
              <a:t>(1821)</a:t>
            </a:r>
          </a:p>
        </p:txBody>
      </p:sp>
      <p:sp>
        <p:nvSpPr>
          <p:cNvPr id="4" name="Text Placeholder 3">
            <a:extLst>
              <a:ext uri="{FF2B5EF4-FFF2-40B4-BE49-F238E27FC236}">
                <a16:creationId xmlns:a16="http://schemas.microsoft.com/office/drawing/2014/main" id="{0119E15F-7168-A341-BAE3-7C718B3E70EA}"/>
              </a:ext>
            </a:extLst>
          </p:cNvPr>
          <p:cNvSpPr>
            <a:spLocks noGrp="1"/>
          </p:cNvSpPr>
          <p:nvPr>
            <p:ph type="body" sz="quarter" idx="26"/>
          </p:nvPr>
        </p:nvSpPr>
        <p:spPr>
          <a:xfrm>
            <a:off x="5307943" y="1895915"/>
            <a:ext cx="6124575" cy="1822413"/>
          </a:xfrm>
        </p:spPr>
        <p:txBody>
          <a:bodyPr/>
          <a:lstStyle/>
          <a:p>
            <a:r>
              <a:rPr lang="en-US" b="1" dirty="0"/>
              <a:t>Private Research Doctoral University  </a:t>
            </a:r>
          </a:p>
          <a:p>
            <a:r>
              <a:rPr lang="en-US" b="1" dirty="0"/>
              <a:t> - Very high research activity (R1)</a:t>
            </a:r>
          </a:p>
          <a:p>
            <a:r>
              <a:rPr lang="en-US" b="1" dirty="0"/>
              <a:t>Enrollment: 27,000+ </a:t>
            </a:r>
          </a:p>
        </p:txBody>
      </p:sp>
      <p:sp>
        <p:nvSpPr>
          <p:cNvPr id="7" name="Text Placeholder 3">
            <a:extLst>
              <a:ext uri="{FF2B5EF4-FFF2-40B4-BE49-F238E27FC236}">
                <a16:creationId xmlns:a16="http://schemas.microsoft.com/office/drawing/2014/main" id="{0119E15F-7168-A341-BAE3-7C718B3E70EA}"/>
              </a:ext>
            </a:extLst>
          </p:cNvPr>
          <p:cNvSpPr txBox="1">
            <a:spLocks/>
          </p:cNvSpPr>
          <p:nvPr/>
        </p:nvSpPr>
        <p:spPr>
          <a:xfrm>
            <a:off x="5307943" y="3969394"/>
            <a:ext cx="6124575" cy="189031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b="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Fall 2022 freshmen: 2,930</a:t>
            </a:r>
          </a:p>
          <a:p>
            <a:r>
              <a:rPr lang="en-US" b="1" dirty="0"/>
              <a:t>Six-year graduation rates: 82-85%</a:t>
            </a:r>
          </a:p>
          <a:p>
            <a:r>
              <a:rPr lang="en-US" b="1" dirty="0"/>
              <a:t>First - second fall retention rates: 90-92%</a:t>
            </a:r>
          </a:p>
          <a:p>
            <a:r>
              <a:rPr lang="en-US" b="1" dirty="0"/>
              <a:t>First - third fall retention rates: 85-86%</a:t>
            </a:r>
          </a:p>
          <a:p>
            <a:endParaRPr lang="en-US" b="1" dirty="0"/>
          </a:p>
          <a:p>
            <a:endParaRPr lang="en-US" b="1" dirty="0"/>
          </a:p>
        </p:txBody>
      </p:sp>
    </p:spTree>
    <p:extLst>
      <p:ext uri="{BB962C8B-B14F-4D97-AF65-F5344CB8AC3E}">
        <p14:creationId xmlns:p14="http://schemas.microsoft.com/office/powerpoint/2010/main" val="62067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p:txBody>
          <a:bodyPr/>
          <a:lstStyle/>
          <a:p>
            <a:r>
              <a:rPr lang="en-US" dirty="0">
                <a:solidFill>
                  <a:srgbClr val="0033CC"/>
                </a:solidFill>
              </a:rPr>
              <a:t>In this presentation</a:t>
            </a: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a:xfrm>
            <a:off x="838200" y="1559256"/>
            <a:ext cx="10515600" cy="4689144"/>
          </a:xfrm>
        </p:spPr>
        <p:txBody>
          <a:bodyPr/>
          <a:lstStyle/>
          <a:p>
            <a:r>
              <a:rPr lang="en-US" sz="2800" b="1" dirty="0"/>
              <a:t>Machine learning project life cycle</a:t>
            </a:r>
          </a:p>
          <a:p>
            <a:pPr marL="457200" indent="-457200">
              <a:buFont typeface="Arial" panose="020B0604020202020204" pitchFamily="34" charset="0"/>
              <a:buChar char="•"/>
            </a:pPr>
            <a:r>
              <a:rPr lang="en-US" b="1" dirty="0"/>
              <a:t>Two years after we have worked on this project, what did we learn about the data and models.</a:t>
            </a:r>
          </a:p>
          <a:p>
            <a:pPr marL="457200" indent="-457200">
              <a:buFont typeface="Arial" panose="020B0604020202020204" pitchFamily="34" charset="0"/>
              <a:buChar char="•"/>
            </a:pPr>
            <a:r>
              <a:rPr lang="en-US" b="1" dirty="0"/>
              <a:t>How our focus changed from social engagement to academic engagement.</a:t>
            </a:r>
          </a:p>
          <a:p>
            <a:endParaRPr lang="en-US" sz="2800" b="1" dirty="0"/>
          </a:p>
          <a:p>
            <a:pPr marL="457200" indent="-457200">
              <a:buFont typeface="Arial" panose="020B0604020202020204" pitchFamily="34" charset="0"/>
              <a:buChar char="•"/>
            </a:pPr>
            <a:r>
              <a:rPr lang="en-US" sz="2800" b="1" dirty="0"/>
              <a:t>How data privacy issues came into play and impact our work</a:t>
            </a:r>
          </a:p>
          <a:p>
            <a:endParaRPr lang="en-US" sz="2800" b="1" dirty="0"/>
          </a:p>
          <a:p>
            <a:pPr marL="457200" indent="-457200">
              <a:buFont typeface="Arial" panose="020B0604020202020204" pitchFamily="34" charset="0"/>
              <a:buChar char="•"/>
            </a:pPr>
            <a:r>
              <a:rPr lang="en-US" sz="2800" b="1" dirty="0"/>
              <a:t>Lesson learned and further possible areas of studies</a:t>
            </a:r>
          </a:p>
          <a:p>
            <a:endParaRPr lang="en-US" sz="2800" b="1" dirty="0"/>
          </a:p>
          <a:p>
            <a:endParaRPr lang="en-US" dirty="0"/>
          </a:p>
        </p:txBody>
      </p:sp>
    </p:spTree>
    <p:extLst>
      <p:ext uri="{BB962C8B-B14F-4D97-AF65-F5344CB8AC3E}">
        <p14:creationId xmlns:p14="http://schemas.microsoft.com/office/powerpoint/2010/main" val="230594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5213-2D4B-BF49-7E55-B1FD79C73C13}"/>
              </a:ext>
            </a:extLst>
          </p:cNvPr>
          <p:cNvSpPr>
            <a:spLocks noGrp="1"/>
          </p:cNvSpPr>
          <p:nvPr>
            <p:ph type="title"/>
          </p:nvPr>
        </p:nvSpPr>
        <p:spPr>
          <a:xfrm>
            <a:off x="1950716" y="166252"/>
            <a:ext cx="10515600" cy="877172"/>
          </a:xfrm>
        </p:spPr>
        <p:txBody>
          <a:bodyPr/>
          <a:lstStyle/>
          <a:p>
            <a:r>
              <a:rPr lang="en-US" dirty="0">
                <a:solidFill>
                  <a:srgbClr val="0033CC"/>
                </a:solidFill>
              </a:rPr>
              <a:t>Machine Learning Life Cycle</a:t>
            </a:r>
          </a:p>
        </p:txBody>
      </p:sp>
      <p:sp>
        <p:nvSpPr>
          <p:cNvPr id="3" name="Content Placeholder 2">
            <a:extLst>
              <a:ext uri="{FF2B5EF4-FFF2-40B4-BE49-F238E27FC236}">
                <a16:creationId xmlns:a16="http://schemas.microsoft.com/office/drawing/2014/main" id="{975841D9-6154-7017-CF17-5CE1A39D1240}"/>
              </a:ext>
            </a:extLst>
          </p:cNvPr>
          <p:cNvSpPr>
            <a:spLocks noGrp="1"/>
          </p:cNvSpPr>
          <p:nvPr>
            <p:ph sz="half" idx="1"/>
          </p:nvPr>
        </p:nvSpPr>
        <p:spPr>
          <a:xfrm>
            <a:off x="1091119" y="853794"/>
            <a:ext cx="10076233" cy="1383972"/>
          </a:xfrm>
        </p:spPr>
        <p:txBody>
          <a:bodyPr/>
          <a:lstStyle/>
          <a:p>
            <a:r>
              <a:rPr lang="en-US" b="1" kern="0" dirty="0">
                <a:effectLst/>
                <a:latin typeface="+mj-lt"/>
                <a:ea typeface="Times New Roman" panose="02020603050405020304" pitchFamily="18" charset="0"/>
                <a:cs typeface="Times New Roman" panose="02020603050405020304" pitchFamily="18" charset="0"/>
              </a:rPr>
              <a:t>The ML lifecycle is a process with instructions and best practices to use across defined phases while developing a ML project. It adds clarity and structure to the process.  The figure below shows the end-to-end machine learning lifecycle process. </a:t>
            </a:r>
            <a:endParaRPr lang="en-US" b="1" kern="100" dirty="0">
              <a:effectLst/>
              <a:latin typeface="+mj-lt"/>
              <a:ea typeface="Calibri" panose="020F0502020204030204" pitchFamily="34" charset="0"/>
              <a:cs typeface="Times New Roman" panose="02020603050405020304" pitchFamily="18" charset="0"/>
            </a:endParaRPr>
          </a:p>
          <a:p>
            <a:pPr marL="457200" lvl="1" indent="0">
              <a:buNone/>
            </a:pPr>
            <a:endParaRPr lang="en-US" dirty="0"/>
          </a:p>
          <a:p>
            <a:pPr algn="l"/>
            <a:endParaRPr lang="en-US" dirty="0"/>
          </a:p>
          <a:p>
            <a:pPr marL="457200" indent="-457200" algn="l">
              <a:buFont typeface="+mj-lt"/>
              <a:buAutoNum type="arabicPeriod"/>
            </a:pPr>
            <a:endParaRPr lang="en-US" dirty="0"/>
          </a:p>
          <a:p>
            <a:endParaRPr lang="en-US" dirty="0"/>
          </a:p>
        </p:txBody>
      </p:sp>
      <p:pic>
        <p:nvPicPr>
          <p:cNvPr id="29" name="Picture 28">
            <a:extLst>
              <a:ext uri="{FF2B5EF4-FFF2-40B4-BE49-F238E27FC236}">
                <a16:creationId xmlns:a16="http://schemas.microsoft.com/office/drawing/2014/main" id="{63AD6A74-6F8C-5663-4B03-4AD8EC2D1A27}"/>
              </a:ext>
            </a:extLst>
          </p:cNvPr>
          <p:cNvPicPr>
            <a:picLocks noChangeAspect="1"/>
          </p:cNvPicPr>
          <p:nvPr/>
        </p:nvPicPr>
        <p:blipFill>
          <a:blip r:embed="rId2"/>
          <a:stretch>
            <a:fillRect/>
          </a:stretch>
        </p:blipFill>
        <p:spPr>
          <a:xfrm>
            <a:off x="3881076" y="1975301"/>
            <a:ext cx="4943789" cy="4551960"/>
          </a:xfrm>
          <a:prstGeom prst="rect">
            <a:avLst/>
          </a:prstGeom>
        </p:spPr>
      </p:pic>
      <p:sp>
        <p:nvSpPr>
          <p:cNvPr id="45" name="Rectangle 51">
            <a:extLst>
              <a:ext uri="{FF2B5EF4-FFF2-40B4-BE49-F238E27FC236}">
                <a16:creationId xmlns:a16="http://schemas.microsoft.com/office/drawing/2014/main" id="{B32C1530-5675-F8B9-4C5F-1693260FF0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Ink 22">
            <a:extLst>
              <a:ext uri="{FF2B5EF4-FFF2-40B4-BE49-F238E27FC236}">
                <a16:creationId xmlns:a16="http://schemas.microsoft.com/office/drawing/2014/main" id="{63EABA81-367E-EFC3-FB27-251AAD3B0C39}"/>
              </a:ext>
            </a:extLst>
          </p:cNvPr>
          <p:cNvSpPr>
            <a:spLocks noRot="1" noChangeAspect="1" noEditPoints="1" noChangeArrowheads="1" noChangeShapeType="1" noTextEdit="1"/>
          </p:cNvSpPr>
          <p:nvPr/>
        </p:nvSpPr>
        <p:spPr bwMode="auto">
          <a:xfrm>
            <a:off x="4486275" y="752475"/>
            <a:ext cx="19050" cy="19050"/>
          </a:xfrm>
          <a:prstGeom prst="rect">
            <a:avLst/>
          </a:prstGeom>
          <a:noFill/>
          <a:ln w="18000" cap="rnd"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52">
            <a:extLst>
              <a:ext uri="{FF2B5EF4-FFF2-40B4-BE49-F238E27FC236}">
                <a16:creationId xmlns:a16="http://schemas.microsoft.com/office/drawing/2014/main" id="{729A1BE7-EB4B-B2F5-9C97-D46F4875F0C5}"/>
              </a:ext>
            </a:extLst>
          </p:cNvPr>
          <p:cNvSpPr>
            <a:spLocks noChangeArrowheads="1"/>
          </p:cNvSpPr>
          <p:nvPr/>
        </p:nvSpPr>
        <p:spPr bwMode="auto">
          <a:xfrm>
            <a:off x="457200"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600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5213-2D4B-BF49-7E55-B1FD79C73C13}"/>
              </a:ext>
            </a:extLst>
          </p:cNvPr>
          <p:cNvSpPr>
            <a:spLocks noGrp="1"/>
          </p:cNvSpPr>
          <p:nvPr>
            <p:ph type="title"/>
          </p:nvPr>
        </p:nvSpPr>
        <p:spPr>
          <a:xfrm>
            <a:off x="2133600" y="365330"/>
            <a:ext cx="7827523" cy="689782"/>
          </a:xfrm>
        </p:spPr>
        <p:txBody>
          <a:bodyPr/>
          <a:lstStyle/>
          <a:p>
            <a:r>
              <a:rPr lang="en-US" dirty="0">
                <a:solidFill>
                  <a:srgbClr val="0033CC"/>
                </a:solidFill>
              </a:rPr>
              <a:t>Machine Learning Life Cycle Continued</a:t>
            </a:r>
          </a:p>
        </p:txBody>
      </p:sp>
      <p:sp>
        <p:nvSpPr>
          <p:cNvPr id="3" name="Content Placeholder 2">
            <a:extLst>
              <a:ext uri="{FF2B5EF4-FFF2-40B4-BE49-F238E27FC236}">
                <a16:creationId xmlns:a16="http://schemas.microsoft.com/office/drawing/2014/main" id="{975841D9-6154-7017-CF17-5CE1A39D1240}"/>
              </a:ext>
            </a:extLst>
          </p:cNvPr>
          <p:cNvSpPr>
            <a:spLocks noGrp="1"/>
          </p:cNvSpPr>
          <p:nvPr>
            <p:ph sz="half" idx="1"/>
          </p:nvPr>
        </p:nvSpPr>
        <p:spPr>
          <a:xfrm>
            <a:off x="1031132" y="1082536"/>
            <a:ext cx="9114817" cy="5104255"/>
          </a:xfrm>
        </p:spPr>
        <p:txBody>
          <a:bodyPr/>
          <a:lstStyle/>
          <a:p>
            <a:pPr marL="800100" lvl="1" indent="-342900">
              <a:buAutoNum type="arabicPeriod"/>
            </a:pPr>
            <a:r>
              <a:rPr lang="en-US" sz="2000" b="1" kern="0" dirty="0">
                <a:solidFill>
                  <a:srgbClr val="16191F"/>
                </a:solidFill>
                <a:effectLst/>
                <a:latin typeface="+mj-lt"/>
                <a:ea typeface="Times New Roman" panose="02020603050405020304" pitchFamily="18" charset="0"/>
                <a:cs typeface="Times New Roman" panose="02020603050405020304" pitchFamily="18" charset="0"/>
              </a:rPr>
              <a:t>Goal/Planning</a:t>
            </a:r>
            <a:r>
              <a:rPr lang="en-US" sz="2000" kern="0" dirty="0">
                <a:solidFill>
                  <a:srgbClr val="16191F"/>
                </a:solidFill>
                <a:effectLst/>
                <a:latin typeface="+mj-lt"/>
                <a:ea typeface="Times New Roman" panose="02020603050405020304" pitchFamily="18" charset="0"/>
                <a:cs typeface="Times New Roman" panose="02020603050405020304" pitchFamily="18" charset="0"/>
              </a:rPr>
              <a:t>:</a:t>
            </a:r>
            <a:r>
              <a:rPr lang="en-US" sz="2000" kern="100" dirty="0">
                <a:solidFill>
                  <a:srgbClr val="05192D"/>
                </a:solidFill>
                <a:effectLst/>
                <a:latin typeface="+mj-lt"/>
                <a:ea typeface="Calibri" panose="020F0502020204030204" pitchFamily="34" charset="0"/>
                <a:cs typeface="Times New Roman" panose="02020603050405020304" pitchFamily="18" charset="0"/>
              </a:rPr>
              <a:t> The planning phase involves assessing the scope, success metric, and feasibility of the ML application. Having a clear idea about the value to be gained by implementing the ML project</a:t>
            </a:r>
            <a:r>
              <a:rPr lang="en-US" sz="2000" kern="0" dirty="0">
                <a:solidFill>
                  <a:srgbClr val="16191F"/>
                </a:solidFill>
                <a:effectLst/>
                <a:latin typeface="+mj-lt"/>
                <a:ea typeface="Times New Roman" panose="02020603050405020304" pitchFamily="18" charset="0"/>
                <a:cs typeface="Times New Roman" panose="02020603050405020304" pitchFamily="18" charset="0"/>
              </a:rPr>
              <a:t>. </a:t>
            </a:r>
          </a:p>
          <a:p>
            <a:pPr marL="800100" lvl="1" indent="-342900">
              <a:buAutoNum type="arabicPeriod"/>
            </a:pPr>
            <a:endParaRPr lang="en-US" sz="800" kern="0" dirty="0">
              <a:solidFill>
                <a:srgbClr val="16191F"/>
              </a:solidFill>
              <a:effectLst/>
              <a:latin typeface="+mj-lt"/>
              <a:ea typeface="Times New Roman" panose="02020603050405020304" pitchFamily="18" charset="0"/>
              <a:cs typeface="Times New Roman" panose="02020603050405020304" pitchFamily="18" charset="0"/>
            </a:endParaRPr>
          </a:p>
          <a:p>
            <a:pPr marL="800100" lvl="1" indent="-342900">
              <a:buAutoNum type="arabicPeriod" startAt="2"/>
            </a:pPr>
            <a:r>
              <a:rPr kumimoji="0" lang="en-US" altLang="en-US" sz="2000" b="1" i="0" u="none" strike="noStrike" cap="none" normalizeH="0" baseline="0" dirty="0">
                <a:ln>
                  <a:noFill/>
                </a:ln>
                <a:solidFill>
                  <a:srgbClr val="16191F"/>
                </a:solidFill>
                <a:effectLst/>
                <a:latin typeface="+mj-lt"/>
                <a:ea typeface="Times New Roman" panose="02020603050405020304" pitchFamily="18" charset="0"/>
                <a:cs typeface="Times New Roman" panose="02020603050405020304" pitchFamily="18" charset="0"/>
              </a:rPr>
              <a:t>Data collection/processing</a:t>
            </a:r>
            <a:r>
              <a:rPr kumimoji="0" lang="en-US" altLang="en-US" sz="2000" b="0" i="0" u="none" strike="noStrike" cap="none" normalizeH="0" baseline="0" dirty="0">
                <a:ln>
                  <a:noFill/>
                </a:ln>
                <a:solidFill>
                  <a:srgbClr val="16191F"/>
                </a:solidFill>
                <a:effectLst/>
                <a:latin typeface="+mj-lt"/>
                <a:ea typeface="Times New Roman" panose="02020603050405020304" pitchFamily="18" charset="0"/>
                <a:cs typeface="Times New Roman" panose="02020603050405020304" pitchFamily="18" charset="0"/>
              </a:rPr>
              <a:t>: This step includes collecting data, data cleaning (</a:t>
            </a:r>
            <a:r>
              <a:rPr kumimoji="0" lang="en-US" altLang="en-US" sz="2000" b="0" i="0" u="none" strike="noStrike" cap="none" normalizeH="0" baseline="0" dirty="0">
                <a:ln>
                  <a:noFill/>
                </a:ln>
                <a:solidFill>
                  <a:srgbClr val="05192D"/>
                </a:solidFill>
                <a:effectLst/>
                <a:latin typeface="+mj-lt"/>
                <a:ea typeface="Calibri" panose="020F0502020204030204" pitchFamily="34" charset="0"/>
                <a:cs typeface="Times New Roman" panose="02020603050405020304" pitchFamily="18" charset="0"/>
              </a:rPr>
              <a:t>inputting missing values</a:t>
            </a:r>
            <a:r>
              <a:rPr kumimoji="0" lang="en-US" altLang="en-US" sz="2000" b="0" i="0" u="none" strike="noStrike" cap="none" normalizeH="0" baseline="0" dirty="0">
                <a:ln>
                  <a:noFill/>
                </a:ln>
                <a:solidFill>
                  <a:srgbClr val="16191F"/>
                </a:solidFill>
                <a:effectLst/>
                <a:latin typeface="+mj-lt"/>
                <a:ea typeface="Times New Roman" panose="02020603050405020304" pitchFamily="18" charset="0"/>
                <a:cs typeface="Times New Roman" panose="02020603050405020304" pitchFamily="18" charset="0"/>
              </a:rPr>
              <a:t>, reducing the noise), and data processing (</a:t>
            </a:r>
            <a:r>
              <a:rPr kumimoji="0" lang="en-US" altLang="en-US" sz="2000" b="0" i="0" u="none" strike="noStrike" cap="none" normalizeH="0" baseline="0" dirty="0">
                <a:ln>
                  <a:noFill/>
                </a:ln>
                <a:solidFill>
                  <a:srgbClr val="05192D"/>
                </a:solidFill>
                <a:effectLst/>
                <a:latin typeface="+mj-lt"/>
                <a:ea typeface="Calibri" panose="020F0502020204030204" pitchFamily="34" charset="0"/>
                <a:cs typeface="Times New Roman" panose="02020603050405020304" pitchFamily="18" charset="0"/>
              </a:rPr>
              <a:t>normalizing and scaling the data)</a:t>
            </a:r>
          </a:p>
          <a:p>
            <a:pPr marL="800100" lvl="1" indent="-342900">
              <a:buAutoNum type="arabicPeriod" startAt="2"/>
            </a:pPr>
            <a:endParaRPr kumimoji="0" lang="en-US" altLang="en-US" sz="800" b="0" i="0" u="none" strike="noStrike" cap="none" normalizeH="0" baseline="0" dirty="0">
              <a:ln>
                <a:noFill/>
              </a:ln>
              <a:solidFill>
                <a:srgbClr val="05192D"/>
              </a:solidFill>
              <a:effectLst/>
              <a:latin typeface="+mj-lt"/>
              <a:ea typeface="Calibri" panose="020F0502020204030204" pitchFamily="34" charset="0"/>
              <a:cs typeface="Times New Roman" panose="02020603050405020304" pitchFamily="18" charset="0"/>
            </a:endParaRPr>
          </a:p>
          <a:p>
            <a:pPr marL="800100" lvl="1" indent="-342900">
              <a:buFont typeface="Arial" panose="020B0604020202020204" pitchFamily="34" charset="0"/>
              <a:buAutoNum type="arabicPeriod" startAt="2"/>
            </a:pPr>
            <a:r>
              <a:rPr lang="en-US" sz="2000" b="1" kern="100" dirty="0">
                <a:solidFill>
                  <a:srgbClr val="05192D"/>
                </a:solidFill>
                <a:effectLst/>
                <a:latin typeface="+mj-lt"/>
                <a:ea typeface="Calibri" panose="020F0502020204030204" pitchFamily="34" charset="0"/>
                <a:cs typeface="Times New Roman" panose="02020603050405020304" pitchFamily="18" charset="0"/>
              </a:rPr>
              <a:t>Model Development</a:t>
            </a:r>
            <a:r>
              <a:rPr lang="en-US" sz="2000" kern="100" dirty="0">
                <a:solidFill>
                  <a:srgbClr val="05192D"/>
                </a:solidFill>
                <a:effectLst/>
                <a:latin typeface="+mj-lt"/>
                <a:ea typeface="Calibri" panose="020F0502020204030204" pitchFamily="34" charset="0"/>
                <a:cs typeface="Times New Roman" panose="02020603050405020304" pitchFamily="18" charset="0"/>
              </a:rPr>
              <a:t>: It</a:t>
            </a:r>
            <a:r>
              <a:rPr lang="en-US" sz="2000" kern="0" dirty="0">
                <a:solidFill>
                  <a:srgbClr val="16191F"/>
                </a:solidFill>
                <a:effectLst/>
                <a:latin typeface="+mj-lt"/>
                <a:ea typeface="Times New Roman" panose="02020603050405020304" pitchFamily="18" charset="0"/>
                <a:cs typeface="Times New Roman" panose="02020603050405020304" pitchFamily="18" charset="0"/>
              </a:rPr>
              <a:t> consists of model building, training, tuning, evaluation, validation and selection.</a:t>
            </a:r>
          </a:p>
          <a:p>
            <a:pPr marL="800100" lvl="1" indent="-342900">
              <a:buFont typeface="Arial" panose="020B0604020202020204" pitchFamily="34" charset="0"/>
              <a:buAutoNum type="arabicPeriod" startAt="2"/>
            </a:pPr>
            <a:endParaRPr lang="en-US" sz="800" kern="0" dirty="0">
              <a:solidFill>
                <a:srgbClr val="16191F"/>
              </a:solidFill>
              <a:effectLst/>
              <a:latin typeface="+mj-lt"/>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AutoNum type="arabicPeriod" startAt="2"/>
            </a:pPr>
            <a:r>
              <a:rPr lang="en-US" sz="2000" b="1" kern="0" dirty="0">
                <a:solidFill>
                  <a:srgbClr val="16191F"/>
                </a:solidFill>
                <a:effectLst/>
                <a:latin typeface="+mj-lt"/>
                <a:ea typeface="Times New Roman" panose="02020603050405020304" pitchFamily="18" charset="0"/>
                <a:cs typeface="Times New Roman" panose="02020603050405020304" pitchFamily="18" charset="0"/>
              </a:rPr>
              <a:t>Model Deployment</a:t>
            </a:r>
            <a:r>
              <a:rPr lang="en-US" sz="2000" kern="0" dirty="0">
                <a:solidFill>
                  <a:srgbClr val="16191F"/>
                </a:solidFill>
                <a:effectLst/>
                <a:latin typeface="+mj-lt"/>
                <a:ea typeface="Times New Roman" panose="02020603050405020304" pitchFamily="18" charset="0"/>
                <a:cs typeface="Times New Roman" panose="02020603050405020304" pitchFamily="18" charset="0"/>
              </a:rPr>
              <a:t>: After a model is trained, tuned, evaluated, and validated it can be deployed into production; then predictions and inferences can be made on new dataset. (saving methods: pickle, </a:t>
            </a:r>
            <a:r>
              <a:rPr lang="en-US" sz="2000" kern="0" dirty="0" err="1">
                <a:solidFill>
                  <a:srgbClr val="16191F"/>
                </a:solidFill>
                <a:effectLst/>
                <a:latin typeface="+mj-lt"/>
                <a:ea typeface="Times New Roman" panose="02020603050405020304" pitchFamily="18" charset="0"/>
                <a:cs typeface="Times New Roman" panose="02020603050405020304" pitchFamily="18" charset="0"/>
              </a:rPr>
              <a:t>Joblib</a:t>
            </a:r>
            <a:r>
              <a:rPr lang="en-US" sz="2000" kern="0" dirty="0">
                <a:solidFill>
                  <a:srgbClr val="16191F"/>
                </a:solidFill>
                <a:effectLst/>
                <a:latin typeface="+mj-lt"/>
                <a:ea typeface="Times New Roman" panose="02020603050405020304" pitchFamily="18" charset="0"/>
                <a:cs typeface="Times New Roman" panose="02020603050405020304" pitchFamily="18" charset="0"/>
              </a:rPr>
              <a:t>, JSON, TensorFlow save, and </a:t>
            </a:r>
            <a:r>
              <a:rPr lang="en-US" sz="2000" kern="0" dirty="0" err="1">
                <a:solidFill>
                  <a:srgbClr val="16191F"/>
                </a:solidFill>
                <a:effectLst/>
                <a:latin typeface="+mj-lt"/>
                <a:ea typeface="Times New Roman" panose="02020603050405020304" pitchFamily="18" charset="0"/>
                <a:cs typeface="Times New Roman" panose="02020603050405020304" pitchFamily="18" charset="0"/>
              </a:rPr>
              <a:t>PyTorch</a:t>
            </a:r>
            <a:r>
              <a:rPr lang="en-US" sz="2000" kern="0" dirty="0">
                <a:solidFill>
                  <a:srgbClr val="16191F"/>
                </a:solidFill>
                <a:effectLst/>
                <a:latin typeface="+mj-lt"/>
                <a:ea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AutoNum type="arabicPeriod" startAt="2"/>
            </a:pPr>
            <a:endParaRPr lang="en-US" sz="800" kern="0" dirty="0">
              <a:solidFill>
                <a:srgbClr val="16191F"/>
              </a:solidFill>
              <a:effectLst/>
              <a:latin typeface="+mj-lt"/>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AutoNum type="arabicPeriod" startAt="2"/>
            </a:pPr>
            <a:r>
              <a:rPr lang="en-US" sz="2000" b="1" dirty="0">
                <a:solidFill>
                  <a:srgbClr val="16191F"/>
                </a:solidFill>
                <a:effectLst/>
                <a:latin typeface="+mj-lt"/>
                <a:ea typeface="Times New Roman" panose="02020603050405020304" pitchFamily="18" charset="0"/>
              </a:rPr>
              <a:t>Monitoring and Maintenance</a:t>
            </a:r>
            <a:r>
              <a:rPr lang="en-US" sz="2000" dirty="0">
                <a:solidFill>
                  <a:srgbClr val="16191F"/>
                </a:solidFill>
                <a:effectLst/>
                <a:latin typeface="+mj-lt"/>
                <a:ea typeface="Times New Roman" panose="02020603050405020304" pitchFamily="18" charset="0"/>
              </a:rPr>
              <a:t>: </a:t>
            </a:r>
            <a:r>
              <a:rPr lang="en-US" sz="2000" dirty="0">
                <a:solidFill>
                  <a:srgbClr val="05192D"/>
                </a:solidFill>
                <a:effectLst/>
                <a:latin typeface="+mj-lt"/>
                <a:ea typeface="Times New Roman" panose="02020603050405020304" pitchFamily="18" charset="0"/>
              </a:rPr>
              <a:t>After deploying the model we need to constantly monitor and improve the system. Monitoring model metrics, hardware and software performance, and customer satisfaction. </a:t>
            </a:r>
            <a:endParaRPr lang="en-US" sz="2000" dirty="0">
              <a:effectLst/>
              <a:latin typeface="+mj-lt"/>
              <a:ea typeface="Times New Roman" panose="02020603050405020304" pitchFamily="18" charset="0"/>
            </a:endParaRPr>
          </a:p>
          <a:p>
            <a:pPr marL="457200" lvl="1" indent="0">
              <a:buNone/>
            </a:pPr>
            <a:endParaRPr lang="en-US" sz="2000" dirty="0"/>
          </a:p>
          <a:p>
            <a:pPr algn="l"/>
            <a:endParaRPr lang="en-US" sz="2000" dirty="0"/>
          </a:p>
          <a:p>
            <a:pPr marL="457200" indent="-457200" algn="l">
              <a:buFont typeface="+mj-lt"/>
              <a:buAutoNum type="arabicPeriod"/>
            </a:pPr>
            <a:endParaRPr lang="en-US" sz="2000" dirty="0"/>
          </a:p>
          <a:p>
            <a:endParaRPr lang="en-US" sz="1600" dirty="0"/>
          </a:p>
        </p:txBody>
      </p:sp>
      <p:sp>
        <p:nvSpPr>
          <p:cNvPr id="45" name="Rectangle 51">
            <a:extLst>
              <a:ext uri="{FF2B5EF4-FFF2-40B4-BE49-F238E27FC236}">
                <a16:creationId xmlns:a16="http://schemas.microsoft.com/office/drawing/2014/main" id="{B32C1530-5675-F8B9-4C5F-1693260FF0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Ink 22">
            <a:extLst>
              <a:ext uri="{FF2B5EF4-FFF2-40B4-BE49-F238E27FC236}">
                <a16:creationId xmlns:a16="http://schemas.microsoft.com/office/drawing/2014/main" id="{63EABA81-367E-EFC3-FB27-251AAD3B0C39}"/>
              </a:ext>
            </a:extLst>
          </p:cNvPr>
          <p:cNvSpPr>
            <a:spLocks noRot="1" noChangeAspect="1" noEditPoints="1" noChangeArrowheads="1" noChangeShapeType="1" noTextEdit="1"/>
          </p:cNvSpPr>
          <p:nvPr/>
        </p:nvSpPr>
        <p:spPr bwMode="auto">
          <a:xfrm>
            <a:off x="4486275" y="752475"/>
            <a:ext cx="19050" cy="19050"/>
          </a:xfrm>
          <a:prstGeom prst="rect">
            <a:avLst/>
          </a:prstGeom>
          <a:noFill/>
          <a:ln w="18000" cap="rnd" algn="ctr">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52">
            <a:extLst>
              <a:ext uri="{FF2B5EF4-FFF2-40B4-BE49-F238E27FC236}">
                <a16:creationId xmlns:a16="http://schemas.microsoft.com/office/drawing/2014/main" id="{729A1BE7-EB4B-B2F5-9C97-D46F4875F0C5}"/>
              </a:ext>
            </a:extLst>
          </p:cNvPr>
          <p:cNvSpPr>
            <a:spLocks noChangeArrowheads="1"/>
          </p:cNvSpPr>
          <p:nvPr/>
        </p:nvSpPr>
        <p:spPr bwMode="auto">
          <a:xfrm>
            <a:off x="457200"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20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5213-2D4B-BF49-7E55-B1FD79C73C13}"/>
              </a:ext>
            </a:extLst>
          </p:cNvPr>
          <p:cNvSpPr>
            <a:spLocks noGrp="1"/>
          </p:cNvSpPr>
          <p:nvPr>
            <p:ph type="title"/>
          </p:nvPr>
        </p:nvSpPr>
        <p:spPr/>
        <p:txBody>
          <a:bodyPr/>
          <a:lstStyle/>
          <a:p>
            <a:r>
              <a:rPr lang="en-US" dirty="0">
                <a:solidFill>
                  <a:srgbClr val="0033CC"/>
                </a:solidFill>
              </a:rPr>
              <a:t>Goals/Planning</a:t>
            </a:r>
          </a:p>
        </p:txBody>
      </p:sp>
      <p:sp>
        <p:nvSpPr>
          <p:cNvPr id="45" name="Rectangle 51">
            <a:extLst>
              <a:ext uri="{FF2B5EF4-FFF2-40B4-BE49-F238E27FC236}">
                <a16:creationId xmlns:a16="http://schemas.microsoft.com/office/drawing/2014/main" id="{B32C1530-5675-F8B9-4C5F-1693260FF0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52">
            <a:extLst>
              <a:ext uri="{FF2B5EF4-FFF2-40B4-BE49-F238E27FC236}">
                <a16:creationId xmlns:a16="http://schemas.microsoft.com/office/drawing/2014/main" id="{729A1BE7-EB4B-B2F5-9C97-D46F4875F0C5}"/>
              </a:ext>
            </a:extLst>
          </p:cNvPr>
          <p:cNvSpPr>
            <a:spLocks noChangeArrowheads="1"/>
          </p:cNvSpPr>
          <p:nvPr/>
        </p:nvSpPr>
        <p:spPr bwMode="auto">
          <a:xfrm>
            <a:off x="457200" y="2725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9D6B07DA-6F81-469A-842C-4E0E5203734F}"/>
              </a:ext>
            </a:extLst>
          </p:cNvPr>
          <p:cNvSpPr>
            <a:spLocks noGrp="1"/>
          </p:cNvSpPr>
          <p:nvPr>
            <p:ph sz="half" idx="1"/>
          </p:nvPr>
        </p:nvSpPr>
        <p:spPr>
          <a:xfrm>
            <a:off x="1217579" y="1607424"/>
            <a:ext cx="7858328" cy="4351338"/>
          </a:xfrm>
        </p:spPr>
        <p:txBody>
          <a:bodyPr/>
          <a:lstStyle/>
          <a:p>
            <a:pPr marL="342900" indent="-342900">
              <a:buFont typeface="Arial" panose="020B0604020202020204" pitchFamily="34" charset="0"/>
              <a:buChar char="•"/>
            </a:pPr>
            <a:r>
              <a:rPr lang="en-US" sz="2800" dirty="0"/>
              <a:t>Initial goal – to identify high risk student using machine learning algorithms</a:t>
            </a:r>
          </a:p>
          <a:p>
            <a:pPr marL="342900" indent="-342900">
              <a:buFont typeface="Arial" panose="020B0604020202020204" pitchFamily="34" charset="0"/>
              <a:buChar char="•"/>
            </a:pPr>
            <a:r>
              <a:rPr lang="en-US" sz="2800" dirty="0"/>
              <a:t>Updated goals – predicting retention and graduation rate, and other areas that need predictive modeling including admissions yield modeling.</a:t>
            </a:r>
          </a:p>
        </p:txBody>
      </p:sp>
    </p:spTree>
    <p:extLst>
      <p:ext uri="{BB962C8B-B14F-4D97-AF65-F5344CB8AC3E}">
        <p14:creationId xmlns:p14="http://schemas.microsoft.com/office/powerpoint/2010/main" val="415175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B4B-BA73-8651-126B-C74540B79028}"/>
              </a:ext>
            </a:extLst>
          </p:cNvPr>
          <p:cNvSpPr>
            <a:spLocks noGrp="1"/>
          </p:cNvSpPr>
          <p:nvPr>
            <p:ph type="title"/>
          </p:nvPr>
        </p:nvSpPr>
        <p:spPr>
          <a:xfrm>
            <a:off x="762699" y="686388"/>
            <a:ext cx="10515600" cy="792555"/>
          </a:xfrm>
        </p:spPr>
        <p:txBody>
          <a:bodyPr/>
          <a:lstStyle/>
          <a:p>
            <a:pPr algn="ctr"/>
            <a:r>
              <a:rPr lang="en-US" dirty="0">
                <a:solidFill>
                  <a:srgbClr val="0033CC"/>
                </a:solidFill>
              </a:rPr>
              <a:t>Data Collection and Processing</a:t>
            </a:r>
          </a:p>
        </p:txBody>
      </p:sp>
      <p:sp>
        <p:nvSpPr>
          <p:cNvPr id="3" name="Content Placeholder 2">
            <a:extLst>
              <a:ext uri="{FF2B5EF4-FFF2-40B4-BE49-F238E27FC236}">
                <a16:creationId xmlns:a16="http://schemas.microsoft.com/office/drawing/2014/main" id="{E98634CF-0EC7-8853-08AC-C1B8F2A5D664}"/>
              </a:ext>
            </a:extLst>
          </p:cNvPr>
          <p:cNvSpPr>
            <a:spLocks noGrp="1"/>
          </p:cNvSpPr>
          <p:nvPr>
            <p:ph idx="1"/>
          </p:nvPr>
        </p:nvSpPr>
        <p:spPr>
          <a:xfrm>
            <a:off x="-801437" y="1478943"/>
            <a:ext cx="11462738" cy="4818849"/>
          </a:xfrm>
        </p:spPr>
        <p:txBody>
          <a:bodyPr/>
          <a:lstStyle/>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dirty="0"/>
          </a:p>
        </p:txBody>
      </p:sp>
      <p:sp>
        <p:nvSpPr>
          <p:cNvPr id="11" name="TextBox 10">
            <a:extLst>
              <a:ext uri="{FF2B5EF4-FFF2-40B4-BE49-F238E27FC236}">
                <a16:creationId xmlns:a16="http://schemas.microsoft.com/office/drawing/2014/main" id="{E5A617A1-F567-525A-5A7F-7B430F2B7A9A}"/>
              </a:ext>
            </a:extLst>
          </p:cNvPr>
          <p:cNvSpPr txBox="1"/>
          <p:nvPr/>
        </p:nvSpPr>
        <p:spPr>
          <a:xfrm>
            <a:off x="2303584" y="1617876"/>
            <a:ext cx="8588829" cy="3416320"/>
          </a:xfrm>
          <a:prstGeom prst="rect">
            <a:avLst/>
          </a:prstGeom>
          <a:noFill/>
        </p:spPr>
        <p:txBody>
          <a:bodyPr wrap="square">
            <a:spAutoFit/>
          </a:bodyPr>
          <a:lstStyle/>
          <a:p>
            <a:pPr algn="l"/>
            <a:r>
              <a:rPr lang="en-US" sz="2400" b="1" i="0" u="none" strike="noStrike" baseline="0" dirty="0">
                <a:solidFill>
                  <a:schemeClr val="accent3">
                    <a:lumMod val="10000"/>
                  </a:schemeClr>
                </a:solidFill>
                <a:latin typeface="+mj-lt"/>
              </a:rPr>
              <a:t>What data would you need to answer your question?</a:t>
            </a:r>
          </a:p>
          <a:p>
            <a:pPr algn="l"/>
            <a:r>
              <a:rPr lang="en-US" sz="2400" b="1" i="0" u="none" strike="noStrike" baseline="0" dirty="0">
                <a:solidFill>
                  <a:schemeClr val="accent3">
                    <a:lumMod val="10000"/>
                  </a:schemeClr>
                </a:solidFill>
                <a:latin typeface="+mj-lt"/>
              </a:rPr>
              <a:t>What data have you got?</a:t>
            </a:r>
          </a:p>
          <a:p>
            <a:pPr algn="l"/>
            <a:r>
              <a:rPr lang="en-US" sz="2400" b="1" i="0" u="none" strike="noStrike" baseline="0" dirty="0">
                <a:solidFill>
                  <a:schemeClr val="accent3">
                    <a:lumMod val="10000"/>
                  </a:schemeClr>
                </a:solidFill>
                <a:latin typeface="+mj-lt"/>
              </a:rPr>
              <a:t>How many missing values and is there a pattern to them?</a:t>
            </a:r>
          </a:p>
          <a:p>
            <a:pPr algn="l"/>
            <a:r>
              <a:rPr lang="en-US" sz="2400" b="1" i="0" u="none" strike="noStrike" baseline="0" dirty="0">
                <a:solidFill>
                  <a:schemeClr val="accent3">
                    <a:lumMod val="10000"/>
                  </a:schemeClr>
                </a:solidFill>
                <a:latin typeface="+mj-lt"/>
              </a:rPr>
              <a:t>Can you actually get your hands on every variable you need to answer your question(s)? If not, do proxies exist?</a:t>
            </a:r>
          </a:p>
          <a:p>
            <a:pPr algn="l"/>
            <a:r>
              <a:rPr lang="en-US" sz="2400" b="1" i="0" u="none" strike="noStrike" baseline="0" dirty="0">
                <a:solidFill>
                  <a:schemeClr val="accent3">
                    <a:lumMod val="10000"/>
                  </a:schemeClr>
                </a:solidFill>
                <a:latin typeface="+mj-lt"/>
              </a:rPr>
              <a:t>Is the data consistent across systems?</a:t>
            </a:r>
          </a:p>
          <a:p>
            <a:pPr algn="l"/>
            <a:r>
              <a:rPr lang="en-US" sz="2400" b="1" i="0" u="none" strike="noStrike" baseline="0" dirty="0">
                <a:solidFill>
                  <a:schemeClr val="accent3">
                    <a:lumMod val="10000"/>
                  </a:schemeClr>
                </a:solidFill>
                <a:latin typeface="+mj-lt"/>
              </a:rPr>
              <a:t>Who are the experts on this data and can you get their time? </a:t>
            </a:r>
          </a:p>
          <a:p>
            <a:pPr algn="l"/>
            <a:r>
              <a:rPr lang="en-US" sz="2400" b="1" i="0" u="none" strike="noStrike" baseline="0" dirty="0">
                <a:solidFill>
                  <a:schemeClr val="accent3">
                    <a:lumMod val="10000"/>
                  </a:schemeClr>
                </a:solidFill>
                <a:latin typeface="+mj-lt"/>
              </a:rPr>
              <a:t>What features/variables do you include? </a:t>
            </a:r>
          </a:p>
          <a:p>
            <a:pPr algn="l"/>
            <a:r>
              <a:rPr lang="en-US" sz="2400" b="1" i="0" u="none" strike="noStrike" baseline="0" dirty="0">
                <a:solidFill>
                  <a:schemeClr val="accent3">
                    <a:lumMod val="10000"/>
                  </a:schemeClr>
                </a:solidFill>
                <a:latin typeface="+mj-lt"/>
              </a:rPr>
              <a:t>Exploring features/variables one at a time</a:t>
            </a:r>
          </a:p>
        </p:txBody>
      </p:sp>
    </p:spTree>
    <p:extLst>
      <p:ext uri="{BB962C8B-B14F-4D97-AF65-F5344CB8AC3E}">
        <p14:creationId xmlns:p14="http://schemas.microsoft.com/office/powerpoint/2010/main" val="281655224"/>
      </p:ext>
    </p:extLst>
  </p:cSld>
  <p:clrMapOvr>
    <a:masterClrMapping/>
  </p:clrMapOvr>
</p:sld>
</file>

<file path=ppt/theme/theme1.xml><?xml version="1.0" encoding="utf-8"?>
<a:theme xmlns:a="http://schemas.openxmlformats.org/drawingml/2006/main" name="Master Light">
  <a:themeElements>
    <a:clrScheme name="AIR Forum Colors 2023">
      <a:dk1>
        <a:srgbClr val="AA2E5F"/>
      </a:dk1>
      <a:lt1>
        <a:srgbClr val="FFFFFF"/>
      </a:lt1>
      <a:dk2>
        <a:srgbClr val="0C2244"/>
      </a:dk2>
      <a:lt2>
        <a:srgbClr val="FFFFFF"/>
      </a:lt2>
      <a:accent1>
        <a:srgbClr val="1460AA"/>
      </a:accent1>
      <a:accent2>
        <a:srgbClr val="FFC900"/>
      </a:accent2>
      <a:accent3>
        <a:srgbClr val="99CCFF"/>
      </a:accent3>
      <a:accent4>
        <a:srgbClr val="79E3E9"/>
      </a:accent4>
      <a:accent5>
        <a:srgbClr val="939598"/>
      </a:accent5>
      <a:accent6>
        <a:srgbClr val="0C2244"/>
      </a:accent6>
      <a:hlink>
        <a:srgbClr val="1460AA"/>
      </a:hlink>
      <a:folHlink>
        <a:srgbClr val="1460A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F99B4DD1B6384F9E04E8999E455335" ma:contentTypeVersion="16" ma:contentTypeDescription="Create a new document." ma:contentTypeScope="" ma:versionID="af9cfaea482bad602779eeeb8c1ed85d">
  <xsd:schema xmlns:xsd="http://www.w3.org/2001/XMLSchema" xmlns:xs="http://www.w3.org/2001/XMLSchema" xmlns:p="http://schemas.microsoft.com/office/2006/metadata/properties" xmlns:ns2="ca5d71cd-c880-413b-b4dc-ef48cc63ece5" xmlns:ns3="2d10a35b-c96e-4592-aaeb-e40d7b62e0ed" targetNamespace="http://schemas.microsoft.com/office/2006/metadata/properties" ma:root="true" ma:fieldsID="e777fdb325fd28b3c1a717ec7aacaced" ns2:_="" ns3:_="">
    <xsd:import namespace="ca5d71cd-c880-413b-b4dc-ef48cc63ece5"/>
    <xsd:import namespace="2d10a35b-c96e-4592-aaeb-e40d7b62e0e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71cd-c880-413b-b4dc-ef48cc63ec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d10a35b-c96e-4592-aaeb-e40d7b62e0ed"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ca5d71cd-c880-413b-b4dc-ef48cc63ece5">KH3SWFH5YS65-6-673315</_dlc_DocId>
    <_dlc_DocIdUrl xmlns="ca5d71cd-c880-413b-b4dc-ef48cc63ece5">
      <Url>https://airwebcloud.sharepoint.com/sites/Communications/_layouts/15/DocIdRedir.aspx?ID=KH3SWFH5YS65-6-673315</Url>
      <Description>KH3SWFH5YS65-6-673315</Description>
    </_dlc_DocIdUrl>
  </documentManagement>
</p:properties>
</file>

<file path=customXml/itemProps1.xml><?xml version="1.0" encoding="utf-8"?>
<ds:datastoreItem xmlns:ds="http://schemas.openxmlformats.org/officeDocument/2006/customXml" ds:itemID="{A61D40E5-A5CF-4368-82FA-42EFB1CB7CCA}">
  <ds:schemaRefs>
    <ds:schemaRef ds:uri="http://schemas.microsoft.com/sharepoint/v3/contenttype/forms"/>
  </ds:schemaRefs>
</ds:datastoreItem>
</file>

<file path=customXml/itemProps2.xml><?xml version="1.0" encoding="utf-8"?>
<ds:datastoreItem xmlns:ds="http://schemas.openxmlformats.org/officeDocument/2006/customXml" ds:itemID="{8FDFBEB0-7786-4ED1-A626-947345C97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71cd-c880-413b-b4dc-ef48cc63ece5"/>
    <ds:schemaRef ds:uri="2d10a35b-c96e-4592-aaeb-e40d7b62e0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A3B8EB-F7B8-44DE-A0C7-4BE76548B1D9}">
  <ds:schemaRefs>
    <ds:schemaRef ds:uri="http://schemas.microsoft.com/sharepoint/events"/>
  </ds:schemaRefs>
</ds:datastoreItem>
</file>

<file path=customXml/itemProps4.xml><?xml version="1.0" encoding="utf-8"?>
<ds:datastoreItem xmlns:ds="http://schemas.openxmlformats.org/officeDocument/2006/customXml" ds:itemID="{EEDDA036-857E-44E9-8142-4FEE41F3CEAD}">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ca5d71cd-c880-413b-b4dc-ef48cc63ece5"/>
    <ds:schemaRef ds:uri="http://purl.org/dc/elements/1.1/"/>
    <ds:schemaRef ds:uri="2d10a35b-c96e-4592-aaeb-e40d7b62e0e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16424</TotalTime>
  <Words>1519</Words>
  <Application>Microsoft Office PowerPoint</Application>
  <PresentationFormat>Widescreen</PresentationFormat>
  <Paragraphs>171</Paragraphs>
  <Slides>22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Studio-Feixen-Sans</vt:lpstr>
      <vt:lpstr>Times New Roman</vt:lpstr>
      <vt:lpstr>Master Light</vt:lpstr>
      <vt:lpstr>Machine Learning Pipelines for Improving Retention: Privacy and Procedures</vt:lpstr>
      <vt:lpstr>GW Office of IRP Trilogy Presentations: 2022 - 2023</vt:lpstr>
      <vt:lpstr>Project Background and Objective</vt:lpstr>
      <vt:lpstr>George Washington University Brief Background</vt:lpstr>
      <vt:lpstr>In this presentation</vt:lpstr>
      <vt:lpstr>Machine Learning Life Cycle</vt:lpstr>
      <vt:lpstr>Machine Learning Life Cycle Continued</vt:lpstr>
      <vt:lpstr>Goals/Planning</vt:lpstr>
      <vt:lpstr>Data Collection and Processing</vt:lpstr>
      <vt:lpstr>Data Collection and Processing</vt:lpstr>
      <vt:lpstr>Several Academic Engagement Variables</vt:lpstr>
      <vt:lpstr>Data Collection and Processing Continued…</vt:lpstr>
      <vt:lpstr>Model Development </vt:lpstr>
      <vt:lpstr>Model Selection Phase</vt:lpstr>
      <vt:lpstr>Model Deployment</vt:lpstr>
      <vt:lpstr>Why data privacy is an important issue in machine learning analytics</vt:lpstr>
      <vt:lpstr>Why data privacy issue was particular focused at GW?</vt:lpstr>
      <vt:lpstr>How we navigate the data privacy issues in doing machine learning project?</vt:lpstr>
      <vt:lpstr>How we navigate the data privacy issues in doing machine learning project?</vt:lpstr>
      <vt:lpstr>Lesson learned and recommendations on data privacy</vt:lpstr>
      <vt:lpstr>Overall Lesson learned on Project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Forum Virtual Presentation</dc:title>
  <dc:subject/>
  <dc:creator>Woube, Melaku E</dc:creator>
  <cp:keywords/>
  <dc:description/>
  <cp:lastModifiedBy>Yang, Eric</cp:lastModifiedBy>
  <cp:revision>228</cp:revision>
  <dcterms:created xsi:type="dcterms:W3CDTF">2020-03-18T13:48:37Z</dcterms:created>
  <dcterms:modified xsi:type="dcterms:W3CDTF">2023-05-30T18:52:35Z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0x01010039F99B4DD1B6384F9E04E8999E455335</vt:lpwstr>
  </property>
  <property fmtid="{D5CDD505-2E9C-101B-9397-08002B2CF9AE}" pid="3" name="_dlc_DocIdItemGuid">
    <vt:lpwstr>a0292b07-9c2a-48c5-be9b-fe86be323a5c</vt:lpwstr>
  </property>
</Properties>
</file>