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3"/>
  </p:notesMasterIdLst>
  <p:handoutMasterIdLst>
    <p:handoutMasterId r:id="rId34"/>
  </p:handoutMasterIdLst>
  <p:sldIdLst>
    <p:sldId id="257" r:id="rId6"/>
    <p:sldId id="287" r:id="rId7"/>
    <p:sldId id="310" r:id="rId8"/>
    <p:sldId id="311"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12" r:id="rId30"/>
    <p:sldId id="296" r:id="rId31"/>
    <p:sldId id="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Ivey" initials="AI" lastIdx="9" clrIdx="0">
    <p:extLst>
      <p:ext uri="{19B8F6BF-5375-455C-9EA6-DF929625EA0E}">
        <p15:presenceInfo xmlns:p15="http://schemas.microsoft.com/office/powerpoint/2012/main" userId="S::aivey@airweb.org::367e2130-e937-48eb-9c56-54ce8e9c7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7465"/>
    <a:srgbClr val="FFFFFF"/>
    <a:srgbClr val="59DCE3"/>
    <a:srgbClr val="283D91"/>
    <a:srgbClr val="424242"/>
    <a:srgbClr val="E32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57"/>
    <p:restoredTop sz="71872" autoAdjust="0"/>
  </p:normalViewPr>
  <p:slideViewPr>
    <p:cSldViewPr snapToGrid="0">
      <p:cViewPr varScale="1">
        <p:scale>
          <a:sx n="50" d="100"/>
          <a:sy n="50" d="100"/>
        </p:scale>
        <p:origin x="988"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0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8C741-5C37-4EC5-9D1C-67C272416F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A10C48-CC9E-4B4A-9730-635E47EB44C3}">
      <dgm:prSet phldrT="[Text]"/>
      <dgm:spPr/>
      <dgm:t>
        <a:bodyPr/>
        <a:lstStyle/>
        <a:p>
          <a:r>
            <a:rPr lang="en-US" dirty="0" smtClean="0">
              <a:solidFill>
                <a:srgbClr val="424242"/>
              </a:solidFill>
            </a:rPr>
            <a:t>Office</a:t>
          </a:r>
          <a:endParaRPr lang="en-US" dirty="0">
            <a:solidFill>
              <a:srgbClr val="424242"/>
            </a:solidFill>
          </a:endParaRPr>
        </a:p>
      </dgm:t>
    </dgm:pt>
    <dgm:pt modelId="{246A5AF3-31ED-41A7-AB9F-4F2175C5B2C5}" type="parTrans" cxnId="{61C4E55D-2EEB-4635-9AD1-56AD288FCCA0}">
      <dgm:prSet/>
      <dgm:spPr/>
      <dgm:t>
        <a:bodyPr/>
        <a:lstStyle/>
        <a:p>
          <a:endParaRPr lang="en-US"/>
        </a:p>
      </dgm:t>
    </dgm:pt>
    <dgm:pt modelId="{4A97226B-7752-41E6-B9CC-19CC05CB205B}" type="sibTrans" cxnId="{61C4E55D-2EEB-4635-9AD1-56AD288FCCA0}">
      <dgm:prSet/>
      <dgm:spPr/>
      <dgm:t>
        <a:bodyPr/>
        <a:lstStyle/>
        <a:p>
          <a:endParaRPr lang="en-US"/>
        </a:p>
      </dgm:t>
    </dgm:pt>
    <dgm:pt modelId="{6B1B43A6-5F7C-4000-BD0B-50A10D3325C5}">
      <dgm:prSet phldrT="[Text]" custT="1"/>
      <dgm:spPr/>
      <dgm:t>
        <a:bodyPr/>
        <a:lstStyle/>
        <a:p>
          <a:r>
            <a:rPr lang="en-US" sz="2400" dirty="0" smtClean="0">
              <a:solidFill>
                <a:srgbClr val="424242"/>
              </a:solidFill>
            </a:rPr>
            <a:t>Registrar</a:t>
          </a:r>
          <a:endParaRPr lang="en-US" sz="2400" dirty="0">
            <a:solidFill>
              <a:srgbClr val="424242"/>
            </a:solidFill>
          </a:endParaRPr>
        </a:p>
      </dgm:t>
    </dgm:pt>
    <dgm:pt modelId="{E43F0646-F362-426C-B776-5CB484B49756}" type="parTrans" cxnId="{A300EA61-2B49-4242-9E9E-6621477BF906}">
      <dgm:prSet/>
      <dgm:spPr/>
      <dgm:t>
        <a:bodyPr/>
        <a:lstStyle/>
        <a:p>
          <a:endParaRPr lang="en-US"/>
        </a:p>
      </dgm:t>
    </dgm:pt>
    <dgm:pt modelId="{472CAC10-63F5-4280-A6D8-058CC43B5F59}" type="sibTrans" cxnId="{A300EA61-2B49-4242-9E9E-6621477BF906}">
      <dgm:prSet/>
      <dgm:spPr/>
      <dgm:t>
        <a:bodyPr/>
        <a:lstStyle/>
        <a:p>
          <a:endParaRPr lang="en-US"/>
        </a:p>
      </dgm:t>
    </dgm:pt>
    <dgm:pt modelId="{982E9AF8-AB44-4DE3-81B7-F898B9D9E250}">
      <dgm:prSet phldrT="[Text]" custT="1"/>
      <dgm:spPr/>
      <dgm:t>
        <a:bodyPr/>
        <a:lstStyle/>
        <a:p>
          <a:r>
            <a:rPr lang="en-US" sz="2400" dirty="0" smtClean="0">
              <a:solidFill>
                <a:srgbClr val="424242"/>
              </a:solidFill>
            </a:rPr>
            <a:t>Admissions</a:t>
          </a:r>
          <a:endParaRPr lang="en-US" sz="2400" dirty="0">
            <a:solidFill>
              <a:srgbClr val="424242"/>
            </a:solidFill>
          </a:endParaRPr>
        </a:p>
      </dgm:t>
    </dgm:pt>
    <dgm:pt modelId="{536739D4-DC6C-4FB8-BE18-2A4B4FE9272B}" type="parTrans" cxnId="{988775D5-083F-466F-BA4D-A73CC0275C87}">
      <dgm:prSet/>
      <dgm:spPr/>
      <dgm:t>
        <a:bodyPr/>
        <a:lstStyle/>
        <a:p>
          <a:endParaRPr lang="en-US"/>
        </a:p>
      </dgm:t>
    </dgm:pt>
    <dgm:pt modelId="{0528EEA4-17A6-4D71-BA1F-7CFEAC704133}" type="sibTrans" cxnId="{988775D5-083F-466F-BA4D-A73CC0275C87}">
      <dgm:prSet/>
      <dgm:spPr/>
      <dgm:t>
        <a:bodyPr/>
        <a:lstStyle/>
        <a:p>
          <a:endParaRPr lang="en-US"/>
        </a:p>
      </dgm:t>
    </dgm:pt>
    <dgm:pt modelId="{7C940992-9995-4931-982C-2F77E4EFF660}">
      <dgm:prSet phldrT="[Text]"/>
      <dgm:spPr/>
      <dgm:t>
        <a:bodyPr/>
        <a:lstStyle/>
        <a:p>
          <a:r>
            <a:rPr lang="en-US" dirty="0" smtClean="0">
              <a:solidFill>
                <a:srgbClr val="424242"/>
              </a:solidFill>
            </a:rPr>
            <a:t>Data Source</a:t>
          </a:r>
          <a:endParaRPr lang="en-US" dirty="0">
            <a:solidFill>
              <a:srgbClr val="424242"/>
            </a:solidFill>
          </a:endParaRPr>
        </a:p>
      </dgm:t>
    </dgm:pt>
    <dgm:pt modelId="{04E46B4B-5588-4302-B232-0FB78D07ADB2}" type="parTrans" cxnId="{932247FA-AEEA-4B0A-BD92-3F5367D840D5}">
      <dgm:prSet/>
      <dgm:spPr/>
      <dgm:t>
        <a:bodyPr/>
        <a:lstStyle/>
        <a:p>
          <a:endParaRPr lang="en-US"/>
        </a:p>
      </dgm:t>
    </dgm:pt>
    <dgm:pt modelId="{532ED8EA-7A72-4A8A-B3DC-C31B81D24E4C}" type="sibTrans" cxnId="{932247FA-AEEA-4B0A-BD92-3F5367D840D5}">
      <dgm:prSet/>
      <dgm:spPr/>
      <dgm:t>
        <a:bodyPr/>
        <a:lstStyle/>
        <a:p>
          <a:endParaRPr lang="en-US"/>
        </a:p>
      </dgm:t>
    </dgm:pt>
    <dgm:pt modelId="{54B80172-CAF8-44EE-B984-F84B57A1AAEA}">
      <dgm:prSet phldrT="[Text]" custT="1"/>
      <dgm:spPr/>
      <dgm:t>
        <a:bodyPr/>
        <a:lstStyle/>
        <a:p>
          <a:r>
            <a:rPr lang="en-US" sz="2400" dirty="0" smtClean="0">
              <a:solidFill>
                <a:srgbClr val="424242"/>
              </a:solidFill>
            </a:rPr>
            <a:t>Banner</a:t>
          </a:r>
          <a:endParaRPr lang="en-US" sz="2400" dirty="0">
            <a:solidFill>
              <a:srgbClr val="424242"/>
            </a:solidFill>
          </a:endParaRPr>
        </a:p>
      </dgm:t>
    </dgm:pt>
    <dgm:pt modelId="{744F07E2-75EC-4A49-A422-F72808123F20}" type="parTrans" cxnId="{3D12B871-8269-44A6-89D1-2C8D3FAEF1FE}">
      <dgm:prSet/>
      <dgm:spPr/>
      <dgm:t>
        <a:bodyPr/>
        <a:lstStyle/>
        <a:p>
          <a:endParaRPr lang="en-US"/>
        </a:p>
      </dgm:t>
    </dgm:pt>
    <dgm:pt modelId="{AD6509C0-91E0-48A6-A7D1-69EC17E765FD}" type="sibTrans" cxnId="{3D12B871-8269-44A6-89D1-2C8D3FAEF1FE}">
      <dgm:prSet/>
      <dgm:spPr/>
      <dgm:t>
        <a:bodyPr/>
        <a:lstStyle/>
        <a:p>
          <a:endParaRPr lang="en-US"/>
        </a:p>
      </dgm:t>
    </dgm:pt>
    <dgm:pt modelId="{EBF61507-0A6B-4FD6-8A4A-6CA47F7BD393}">
      <dgm:prSet phldrT="[Text]" custT="1"/>
      <dgm:spPr/>
      <dgm:t>
        <a:bodyPr/>
        <a:lstStyle/>
        <a:p>
          <a:r>
            <a:rPr lang="en-US" sz="2400" b="0" dirty="0" smtClean="0">
              <a:solidFill>
                <a:srgbClr val="424242"/>
              </a:solidFill>
            </a:rPr>
            <a:t>Banner, Common App, CRM</a:t>
          </a:r>
          <a:endParaRPr lang="en-US" sz="2400" b="0" dirty="0">
            <a:solidFill>
              <a:srgbClr val="424242"/>
            </a:solidFill>
          </a:endParaRPr>
        </a:p>
      </dgm:t>
    </dgm:pt>
    <dgm:pt modelId="{C1F0FB01-2C4A-494E-BBC9-1367DE7DF332}" type="parTrans" cxnId="{15F1BABF-5AD1-4325-BB0B-C762D559D51B}">
      <dgm:prSet/>
      <dgm:spPr/>
      <dgm:t>
        <a:bodyPr/>
        <a:lstStyle/>
        <a:p>
          <a:endParaRPr lang="en-US"/>
        </a:p>
      </dgm:t>
    </dgm:pt>
    <dgm:pt modelId="{88E30C90-30FD-4304-9D1B-8932F787869F}" type="sibTrans" cxnId="{15F1BABF-5AD1-4325-BB0B-C762D559D51B}">
      <dgm:prSet/>
      <dgm:spPr/>
      <dgm:t>
        <a:bodyPr/>
        <a:lstStyle/>
        <a:p>
          <a:endParaRPr lang="en-US"/>
        </a:p>
      </dgm:t>
    </dgm:pt>
    <dgm:pt modelId="{AC15F70B-5DE4-413A-85A1-7BFD4D78A116}">
      <dgm:prSet phldrT="[Text]"/>
      <dgm:spPr/>
      <dgm:t>
        <a:bodyPr/>
        <a:lstStyle/>
        <a:p>
          <a:r>
            <a:rPr lang="en-US" dirty="0" smtClean="0">
              <a:solidFill>
                <a:srgbClr val="424242"/>
              </a:solidFill>
            </a:rPr>
            <a:t>Attributes</a:t>
          </a:r>
          <a:endParaRPr lang="en-US" dirty="0">
            <a:solidFill>
              <a:srgbClr val="424242"/>
            </a:solidFill>
          </a:endParaRPr>
        </a:p>
      </dgm:t>
    </dgm:pt>
    <dgm:pt modelId="{A5B09A40-6C72-41D7-8682-5A32E596AD91}" type="parTrans" cxnId="{506CDFC4-54B1-4681-8D07-391B4A71AC24}">
      <dgm:prSet/>
      <dgm:spPr/>
      <dgm:t>
        <a:bodyPr/>
        <a:lstStyle/>
        <a:p>
          <a:endParaRPr lang="en-US"/>
        </a:p>
      </dgm:t>
    </dgm:pt>
    <dgm:pt modelId="{FCDCAF27-1AAE-4F2D-8E16-45094DC70F22}" type="sibTrans" cxnId="{506CDFC4-54B1-4681-8D07-391B4A71AC24}">
      <dgm:prSet/>
      <dgm:spPr/>
      <dgm:t>
        <a:bodyPr/>
        <a:lstStyle/>
        <a:p>
          <a:endParaRPr lang="en-US"/>
        </a:p>
      </dgm:t>
    </dgm:pt>
    <dgm:pt modelId="{2CA4146E-D10A-4C1B-BEEC-7D1FEF497674}">
      <dgm:prSet phldrT="[Text]" custT="1"/>
      <dgm:spPr/>
      <dgm:t>
        <a:bodyPr/>
        <a:lstStyle/>
        <a:p>
          <a:r>
            <a:rPr lang="en-US" sz="2000" dirty="0" smtClean="0">
              <a:solidFill>
                <a:srgbClr val="424242"/>
              </a:solidFill>
            </a:rPr>
            <a:t>A</a:t>
          </a:r>
          <a:r>
            <a:rPr lang="en-US" sz="2400" dirty="0" smtClean="0">
              <a:solidFill>
                <a:srgbClr val="424242"/>
              </a:solidFill>
            </a:rPr>
            <a:t>cademics</a:t>
          </a:r>
          <a:endParaRPr lang="en-US" sz="2400" dirty="0">
            <a:solidFill>
              <a:srgbClr val="424242"/>
            </a:solidFill>
          </a:endParaRPr>
        </a:p>
      </dgm:t>
    </dgm:pt>
    <dgm:pt modelId="{A76CA2C8-8274-4E2B-8883-4D397FAAC2C1}" type="parTrans" cxnId="{EAA3D468-9D1B-43FC-A15D-15C7BB543476}">
      <dgm:prSet/>
      <dgm:spPr/>
      <dgm:t>
        <a:bodyPr/>
        <a:lstStyle/>
        <a:p>
          <a:endParaRPr lang="en-US"/>
        </a:p>
      </dgm:t>
    </dgm:pt>
    <dgm:pt modelId="{C69E578B-33FC-4B8F-8FC4-77AA530EB0B4}" type="sibTrans" cxnId="{EAA3D468-9D1B-43FC-A15D-15C7BB543476}">
      <dgm:prSet/>
      <dgm:spPr/>
      <dgm:t>
        <a:bodyPr/>
        <a:lstStyle/>
        <a:p>
          <a:endParaRPr lang="en-US"/>
        </a:p>
      </dgm:t>
    </dgm:pt>
    <dgm:pt modelId="{6E322DEB-4AB8-4453-A2D4-FC42A25437EA}">
      <dgm:prSet phldrT="[Text]"/>
      <dgm:spPr/>
      <dgm:t>
        <a:bodyPr/>
        <a:lstStyle/>
        <a:p>
          <a:r>
            <a:rPr lang="en-US" dirty="0" smtClean="0">
              <a:solidFill>
                <a:srgbClr val="424242"/>
              </a:solidFill>
            </a:rPr>
            <a:t>Demographics</a:t>
          </a:r>
          <a:endParaRPr lang="en-US" dirty="0">
            <a:solidFill>
              <a:srgbClr val="424242"/>
            </a:solidFill>
          </a:endParaRPr>
        </a:p>
      </dgm:t>
    </dgm:pt>
    <dgm:pt modelId="{A5964507-BD1D-406A-A40A-15E6DEB64B4D}" type="parTrans" cxnId="{C82FC3C7-2F59-4787-9CF1-105F56F35B3F}">
      <dgm:prSet/>
      <dgm:spPr/>
      <dgm:t>
        <a:bodyPr/>
        <a:lstStyle/>
        <a:p>
          <a:endParaRPr lang="en-US"/>
        </a:p>
      </dgm:t>
    </dgm:pt>
    <dgm:pt modelId="{9A10B4C7-12C5-4D18-B00F-3EB64E54FE4D}" type="sibTrans" cxnId="{C82FC3C7-2F59-4787-9CF1-105F56F35B3F}">
      <dgm:prSet/>
      <dgm:spPr/>
      <dgm:t>
        <a:bodyPr/>
        <a:lstStyle/>
        <a:p>
          <a:endParaRPr lang="en-US"/>
        </a:p>
      </dgm:t>
    </dgm:pt>
    <dgm:pt modelId="{C926C0B0-A36A-456C-B9CF-4D81B0799CCF}" type="pres">
      <dgm:prSet presAssocID="{5428C741-5C37-4EC5-9D1C-67C272416F52}" presName="theList" presStyleCnt="0">
        <dgm:presLayoutVars>
          <dgm:dir/>
          <dgm:animLvl val="lvl"/>
          <dgm:resizeHandles val="exact"/>
        </dgm:presLayoutVars>
      </dgm:prSet>
      <dgm:spPr/>
      <dgm:t>
        <a:bodyPr/>
        <a:lstStyle/>
        <a:p>
          <a:endParaRPr lang="en-US"/>
        </a:p>
      </dgm:t>
    </dgm:pt>
    <dgm:pt modelId="{E1EFA32C-F179-4D4D-95E5-866CBC1B1462}" type="pres">
      <dgm:prSet presAssocID="{88A10C48-CC9E-4B4A-9730-635E47EB44C3}" presName="compNode" presStyleCnt="0"/>
      <dgm:spPr/>
    </dgm:pt>
    <dgm:pt modelId="{E06025F2-8F0E-4A4D-8772-7F337A045AAF}" type="pres">
      <dgm:prSet presAssocID="{88A10C48-CC9E-4B4A-9730-635E47EB44C3}" presName="aNode" presStyleLbl="bgShp" presStyleIdx="0" presStyleCnt="3"/>
      <dgm:spPr/>
      <dgm:t>
        <a:bodyPr/>
        <a:lstStyle/>
        <a:p>
          <a:endParaRPr lang="en-US"/>
        </a:p>
      </dgm:t>
    </dgm:pt>
    <dgm:pt modelId="{91ECADE8-DDA1-46CF-AC81-A6AA65E6CA56}" type="pres">
      <dgm:prSet presAssocID="{88A10C48-CC9E-4B4A-9730-635E47EB44C3}" presName="textNode" presStyleLbl="bgShp" presStyleIdx="0" presStyleCnt="3"/>
      <dgm:spPr/>
      <dgm:t>
        <a:bodyPr/>
        <a:lstStyle/>
        <a:p>
          <a:endParaRPr lang="en-US"/>
        </a:p>
      </dgm:t>
    </dgm:pt>
    <dgm:pt modelId="{A2801E87-4E49-4BFD-823F-A6693D6937B9}" type="pres">
      <dgm:prSet presAssocID="{88A10C48-CC9E-4B4A-9730-635E47EB44C3}" presName="compChildNode" presStyleCnt="0"/>
      <dgm:spPr/>
    </dgm:pt>
    <dgm:pt modelId="{C8B79B64-2403-45C2-A0B4-34EC203C5347}" type="pres">
      <dgm:prSet presAssocID="{88A10C48-CC9E-4B4A-9730-635E47EB44C3}" presName="theInnerList" presStyleCnt="0"/>
      <dgm:spPr/>
    </dgm:pt>
    <dgm:pt modelId="{1CFC52C3-0269-49E0-AF04-0AA39DADF29C}" type="pres">
      <dgm:prSet presAssocID="{6B1B43A6-5F7C-4000-BD0B-50A10D3325C5}" presName="childNode" presStyleLbl="node1" presStyleIdx="0" presStyleCnt="6">
        <dgm:presLayoutVars>
          <dgm:bulletEnabled val="1"/>
        </dgm:presLayoutVars>
      </dgm:prSet>
      <dgm:spPr/>
      <dgm:t>
        <a:bodyPr/>
        <a:lstStyle/>
        <a:p>
          <a:endParaRPr lang="en-US"/>
        </a:p>
      </dgm:t>
    </dgm:pt>
    <dgm:pt modelId="{8BC38590-9D65-4CAE-9614-19A2939081DC}" type="pres">
      <dgm:prSet presAssocID="{6B1B43A6-5F7C-4000-BD0B-50A10D3325C5}" presName="aSpace2" presStyleCnt="0"/>
      <dgm:spPr/>
    </dgm:pt>
    <dgm:pt modelId="{B509B916-3D3C-41C3-ABBD-38870281FDB2}" type="pres">
      <dgm:prSet presAssocID="{982E9AF8-AB44-4DE3-81B7-F898B9D9E250}" presName="childNode" presStyleLbl="node1" presStyleIdx="1" presStyleCnt="6">
        <dgm:presLayoutVars>
          <dgm:bulletEnabled val="1"/>
        </dgm:presLayoutVars>
      </dgm:prSet>
      <dgm:spPr/>
      <dgm:t>
        <a:bodyPr/>
        <a:lstStyle/>
        <a:p>
          <a:endParaRPr lang="en-US"/>
        </a:p>
      </dgm:t>
    </dgm:pt>
    <dgm:pt modelId="{E58F6C5C-3B6A-4AE1-8B65-A8219860D09A}" type="pres">
      <dgm:prSet presAssocID="{88A10C48-CC9E-4B4A-9730-635E47EB44C3}" presName="aSpace" presStyleCnt="0"/>
      <dgm:spPr/>
    </dgm:pt>
    <dgm:pt modelId="{082E2E40-6EB0-4310-B668-BF9BF01CF2F9}" type="pres">
      <dgm:prSet presAssocID="{7C940992-9995-4931-982C-2F77E4EFF660}" presName="compNode" presStyleCnt="0"/>
      <dgm:spPr/>
    </dgm:pt>
    <dgm:pt modelId="{39ACD738-6CA7-4F34-86FE-7819F4C7DDEF}" type="pres">
      <dgm:prSet presAssocID="{7C940992-9995-4931-982C-2F77E4EFF660}" presName="aNode" presStyleLbl="bgShp" presStyleIdx="1" presStyleCnt="3"/>
      <dgm:spPr/>
      <dgm:t>
        <a:bodyPr/>
        <a:lstStyle/>
        <a:p>
          <a:endParaRPr lang="en-US"/>
        </a:p>
      </dgm:t>
    </dgm:pt>
    <dgm:pt modelId="{AC0DF867-A2EB-43DB-8CCF-DF4F7F0A103A}" type="pres">
      <dgm:prSet presAssocID="{7C940992-9995-4931-982C-2F77E4EFF660}" presName="textNode" presStyleLbl="bgShp" presStyleIdx="1" presStyleCnt="3"/>
      <dgm:spPr/>
      <dgm:t>
        <a:bodyPr/>
        <a:lstStyle/>
        <a:p>
          <a:endParaRPr lang="en-US"/>
        </a:p>
      </dgm:t>
    </dgm:pt>
    <dgm:pt modelId="{A6D27A64-F41A-4982-891D-C6C66F65051D}" type="pres">
      <dgm:prSet presAssocID="{7C940992-9995-4931-982C-2F77E4EFF660}" presName="compChildNode" presStyleCnt="0"/>
      <dgm:spPr/>
    </dgm:pt>
    <dgm:pt modelId="{C050D800-7DAA-4D62-8294-4D02F636D2A1}" type="pres">
      <dgm:prSet presAssocID="{7C940992-9995-4931-982C-2F77E4EFF660}" presName="theInnerList" presStyleCnt="0"/>
      <dgm:spPr/>
    </dgm:pt>
    <dgm:pt modelId="{ADCC1A70-27D3-4B71-9FE0-54B2B2F58AF1}" type="pres">
      <dgm:prSet presAssocID="{54B80172-CAF8-44EE-B984-F84B57A1AAEA}" presName="childNode" presStyleLbl="node1" presStyleIdx="2" presStyleCnt="6">
        <dgm:presLayoutVars>
          <dgm:bulletEnabled val="1"/>
        </dgm:presLayoutVars>
      </dgm:prSet>
      <dgm:spPr/>
      <dgm:t>
        <a:bodyPr/>
        <a:lstStyle/>
        <a:p>
          <a:endParaRPr lang="en-US"/>
        </a:p>
      </dgm:t>
    </dgm:pt>
    <dgm:pt modelId="{DBBEB911-911C-4680-948A-B108F192A6F4}" type="pres">
      <dgm:prSet presAssocID="{54B80172-CAF8-44EE-B984-F84B57A1AAEA}" presName="aSpace2" presStyleCnt="0"/>
      <dgm:spPr/>
    </dgm:pt>
    <dgm:pt modelId="{E79A88F1-8EAF-4B11-8E17-4EFDD6F76D97}" type="pres">
      <dgm:prSet presAssocID="{EBF61507-0A6B-4FD6-8A4A-6CA47F7BD393}" presName="childNode" presStyleLbl="node1" presStyleIdx="3" presStyleCnt="6">
        <dgm:presLayoutVars>
          <dgm:bulletEnabled val="1"/>
        </dgm:presLayoutVars>
      </dgm:prSet>
      <dgm:spPr/>
      <dgm:t>
        <a:bodyPr/>
        <a:lstStyle/>
        <a:p>
          <a:endParaRPr lang="en-US"/>
        </a:p>
      </dgm:t>
    </dgm:pt>
    <dgm:pt modelId="{FBDD40AB-DFE5-46D8-89D4-9BEC17535129}" type="pres">
      <dgm:prSet presAssocID="{7C940992-9995-4931-982C-2F77E4EFF660}" presName="aSpace" presStyleCnt="0"/>
      <dgm:spPr/>
    </dgm:pt>
    <dgm:pt modelId="{B7637D7D-C8A1-43C3-8C82-FEBA05FB9547}" type="pres">
      <dgm:prSet presAssocID="{AC15F70B-5DE4-413A-85A1-7BFD4D78A116}" presName="compNode" presStyleCnt="0"/>
      <dgm:spPr/>
    </dgm:pt>
    <dgm:pt modelId="{66F8CB0B-C960-4683-BDDB-A1942940BC67}" type="pres">
      <dgm:prSet presAssocID="{AC15F70B-5DE4-413A-85A1-7BFD4D78A116}" presName="aNode" presStyleLbl="bgShp" presStyleIdx="2" presStyleCnt="3"/>
      <dgm:spPr/>
      <dgm:t>
        <a:bodyPr/>
        <a:lstStyle/>
        <a:p>
          <a:endParaRPr lang="en-US"/>
        </a:p>
      </dgm:t>
    </dgm:pt>
    <dgm:pt modelId="{6C0CB6ED-4F18-424E-8A54-A778149BBD24}" type="pres">
      <dgm:prSet presAssocID="{AC15F70B-5DE4-413A-85A1-7BFD4D78A116}" presName="textNode" presStyleLbl="bgShp" presStyleIdx="2" presStyleCnt="3"/>
      <dgm:spPr/>
      <dgm:t>
        <a:bodyPr/>
        <a:lstStyle/>
        <a:p>
          <a:endParaRPr lang="en-US"/>
        </a:p>
      </dgm:t>
    </dgm:pt>
    <dgm:pt modelId="{79FC2776-555F-48DF-A354-8CC9BD3E285D}" type="pres">
      <dgm:prSet presAssocID="{AC15F70B-5DE4-413A-85A1-7BFD4D78A116}" presName="compChildNode" presStyleCnt="0"/>
      <dgm:spPr/>
    </dgm:pt>
    <dgm:pt modelId="{0C2EDCDB-B0F7-4428-BEBC-7ABBCB4278A4}" type="pres">
      <dgm:prSet presAssocID="{AC15F70B-5DE4-413A-85A1-7BFD4D78A116}" presName="theInnerList" presStyleCnt="0"/>
      <dgm:spPr/>
    </dgm:pt>
    <dgm:pt modelId="{ABF7558C-526D-409E-997D-BBDF1C15959E}" type="pres">
      <dgm:prSet presAssocID="{2CA4146E-D10A-4C1B-BEEC-7D1FEF497674}" presName="childNode" presStyleLbl="node1" presStyleIdx="4" presStyleCnt="6">
        <dgm:presLayoutVars>
          <dgm:bulletEnabled val="1"/>
        </dgm:presLayoutVars>
      </dgm:prSet>
      <dgm:spPr/>
      <dgm:t>
        <a:bodyPr/>
        <a:lstStyle/>
        <a:p>
          <a:endParaRPr lang="en-US"/>
        </a:p>
      </dgm:t>
    </dgm:pt>
    <dgm:pt modelId="{CDCB2476-3DC6-4CC3-B773-F9F1E8D6061D}" type="pres">
      <dgm:prSet presAssocID="{2CA4146E-D10A-4C1B-BEEC-7D1FEF497674}" presName="aSpace2" presStyleCnt="0"/>
      <dgm:spPr/>
    </dgm:pt>
    <dgm:pt modelId="{94A47014-01BC-4131-9E24-A36F17A7EB10}" type="pres">
      <dgm:prSet presAssocID="{6E322DEB-4AB8-4453-A2D4-FC42A25437EA}" presName="childNode" presStyleLbl="node1" presStyleIdx="5" presStyleCnt="6">
        <dgm:presLayoutVars>
          <dgm:bulletEnabled val="1"/>
        </dgm:presLayoutVars>
      </dgm:prSet>
      <dgm:spPr/>
      <dgm:t>
        <a:bodyPr/>
        <a:lstStyle/>
        <a:p>
          <a:endParaRPr lang="en-US"/>
        </a:p>
      </dgm:t>
    </dgm:pt>
  </dgm:ptLst>
  <dgm:cxnLst>
    <dgm:cxn modelId="{932247FA-AEEA-4B0A-BD92-3F5367D840D5}" srcId="{5428C741-5C37-4EC5-9D1C-67C272416F52}" destId="{7C940992-9995-4931-982C-2F77E4EFF660}" srcOrd="1" destOrd="0" parTransId="{04E46B4B-5588-4302-B232-0FB78D07ADB2}" sibTransId="{532ED8EA-7A72-4A8A-B3DC-C31B81D24E4C}"/>
    <dgm:cxn modelId="{390CE987-114D-4884-AD3E-BDC732ABF7D7}" type="presOf" srcId="{54B80172-CAF8-44EE-B984-F84B57A1AAEA}" destId="{ADCC1A70-27D3-4B71-9FE0-54B2B2F58AF1}" srcOrd="0" destOrd="0" presId="urn:microsoft.com/office/officeart/2005/8/layout/lProcess2"/>
    <dgm:cxn modelId="{3A625A4F-2061-454C-8DBB-36BC7DA97E95}" type="presOf" srcId="{88A10C48-CC9E-4B4A-9730-635E47EB44C3}" destId="{E06025F2-8F0E-4A4D-8772-7F337A045AAF}" srcOrd="0" destOrd="0" presId="urn:microsoft.com/office/officeart/2005/8/layout/lProcess2"/>
    <dgm:cxn modelId="{A300EA61-2B49-4242-9E9E-6621477BF906}" srcId="{88A10C48-CC9E-4B4A-9730-635E47EB44C3}" destId="{6B1B43A6-5F7C-4000-BD0B-50A10D3325C5}" srcOrd="0" destOrd="0" parTransId="{E43F0646-F362-426C-B776-5CB484B49756}" sibTransId="{472CAC10-63F5-4280-A6D8-058CC43B5F59}"/>
    <dgm:cxn modelId="{E20CD243-9308-486F-A5EC-B5741256D627}" type="presOf" srcId="{AC15F70B-5DE4-413A-85A1-7BFD4D78A116}" destId="{6C0CB6ED-4F18-424E-8A54-A778149BBD24}" srcOrd="1" destOrd="0" presId="urn:microsoft.com/office/officeart/2005/8/layout/lProcess2"/>
    <dgm:cxn modelId="{3A2CF7F4-4A13-408F-8E21-F7B1BD095736}" type="presOf" srcId="{AC15F70B-5DE4-413A-85A1-7BFD4D78A116}" destId="{66F8CB0B-C960-4683-BDDB-A1942940BC67}" srcOrd="0" destOrd="0" presId="urn:microsoft.com/office/officeart/2005/8/layout/lProcess2"/>
    <dgm:cxn modelId="{C82FC3C7-2F59-4787-9CF1-105F56F35B3F}" srcId="{AC15F70B-5DE4-413A-85A1-7BFD4D78A116}" destId="{6E322DEB-4AB8-4453-A2D4-FC42A25437EA}" srcOrd="1" destOrd="0" parTransId="{A5964507-BD1D-406A-A40A-15E6DEB64B4D}" sibTransId="{9A10B4C7-12C5-4D18-B00F-3EB64E54FE4D}"/>
    <dgm:cxn modelId="{8E9A9D7E-2339-4DE6-B1BF-D4F9041878B4}" type="presOf" srcId="{6B1B43A6-5F7C-4000-BD0B-50A10D3325C5}" destId="{1CFC52C3-0269-49E0-AF04-0AA39DADF29C}" srcOrd="0" destOrd="0" presId="urn:microsoft.com/office/officeart/2005/8/layout/lProcess2"/>
    <dgm:cxn modelId="{D6267170-B10F-4DBA-A630-4540781E8983}" type="presOf" srcId="{7C940992-9995-4931-982C-2F77E4EFF660}" destId="{AC0DF867-A2EB-43DB-8CCF-DF4F7F0A103A}" srcOrd="1" destOrd="0" presId="urn:microsoft.com/office/officeart/2005/8/layout/lProcess2"/>
    <dgm:cxn modelId="{325E51FE-069C-4751-90CC-69F42E4E87B5}" type="presOf" srcId="{6E322DEB-4AB8-4453-A2D4-FC42A25437EA}" destId="{94A47014-01BC-4131-9E24-A36F17A7EB10}" srcOrd="0" destOrd="0" presId="urn:microsoft.com/office/officeart/2005/8/layout/lProcess2"/>
    <dgm:cxn modelId="{E30BFA0B-7001-4868-BB82-5B79F0BA444F}" type="presOf" srcId="{2CA4146E-D10A-4C1B-BEEC-7D1FEF497674}" destId="{ABF7558C-526D-409E-997D-BBDF1C15959E}" srcOrd="0" destOrd="0" presId="urn:microsoft.com/office/officeart/2005/8/layout/lProcess2"/>
    <dgm:cxn modelId="{6328F7EF-CA1A-4BDA-91E0-870D8BB23D6D}" type="presOf" srcId="{982E9AF8-AB44-4DE3-81B7-F898B9D9E250}" destId="{B509B916-3D3C-41C3-ABBD-38870281FDB2}" srcOrd="0" destOrd="0" presId="urn:microsoft.com/office/officeart/2005/8/layout/lProcess2"/>
    <dgm:cxn modelId="{61C4E55D-2EEB-4635-9AD1-56AD288FCCA0}" srcId="{5428C741-5C37-4EC5-9D1C-67C272416F52}" destId="{88A10C48-CC9E-4B4A-9730-635E47EB44C3}" srcOrd="0" destOrd="0" parTransId="{246A5AF3-31ED-41A7-AB9F-4F2175C5B2C5}" sibTransId="{4A97226B-7752-41E6-B9CC-19CC05CB205B}"/>
    <dgm:cxn modelId="{AB52E6DC-43CB-4A66-B83B-2DE5E50C4CDC}" type="presOf" srcId="{5428C741-5C37-4EC5-9D1C-67C272416F52}" destId="{C926C0B0-A36A-456C-B9CF-4D81B0799CCF}" srcOrd="0" destOrd="0" presId="urn:microsoft.com/office/officeart/2005/8/layout/lProcess2"/>
    <dgm:cxn modelId="{3D12B871-8269-44A6-89D1-2C8D3FAEF1FE}" srcId="{7C940992-9995-4931-982C-2F77E4EFF660}" destId="{54B80172-CAF8-44EE-B984-F84B57A1AAEA}" srcOrd="0" destOrd="0" parTransId="{744F07E2-75EC-4A49-A422-F72808123F20}" sibTransId="{AD6509C0-91E0-48A6-A7D1-69EC17E765FD}"/>
    <dgm:cxn modelId="{D89B8A03-C2E6-4FE2-A8DD-C16C64904469}" type="presOf" srcId="{EBF61507-0A6B-4FD6-8A4A-6CA47F7BD393}" destId="{E79A88F1-8EAF-4B11-8E17-4EFDD6F76D97}" srcOrd="0" destOrd="0" presId="urn:microsoft.com/office/officeart/2005/8/layout/lProcess2"/>
    <dgm:cxn modelId="{A9FDAA89-BBA0-4DB6-988F-5FCF09B65CCC}" type="presOf" srcId="{88A10C48-CC9E-4B4A-9730-635E47EB44C3}" destId="{91ECADE8-DDA1-46CF-AC81-A6AA65E6CA56}" srcOrd="1" destOrd="0" presId="urn:microsoft.com/office/officeart/2005/8/layout/lProcess2"/>
    <dgm:cxn modelId="{15F1BABF-5AD1-4325-BB0B-C762D559D51B}" srcId="{7C940992-9995-4931-982C-2F77E4EFF660}" destId="{EBF61507-0A6B-4FD6-8A4A-6CA47F7BD393}" srcOrd="1" destOrd="0" parTransId="{C1F0FB01-2C4A-494E-BBC9-1367DE7DF332}" sibTransId="{88E30C90-30FD-4304-9D1B-8932F787869F}"/>
    <dgm:cxn modelId="{506CDFC4-54B1-4681-8D07-391B4A71AC24}" srcId="{5428C741-5C37-4EC5-9D1C-67C272416F52}" destId="{AC15F70B-5DE4-413A-85A1-7BFD4D78A116}" srcOrd="2" destOrd="0" parTransId="{A5B09A40-6C72-41D7-8682-5A32E596AD91}" sibTransId="{FCDCAF27-1AAE-4F2D-8E16-45094DC70F22}"/>
    <dgm:cxn modelId="{988775D5-083F-466F-BA4D-A73CC0275C87}" srcId="{88A10C48-CC9E-4B4A-9730-635E47EB44C3}" destId="{982E9AF8-AB44-4DE3-81B7-F898B9D9E250}" srcOrd="1" destOrd="0" parTransId="{536739D4-DC6C-4FB8-BE18-2A4B4FE9272B}" sibTransId="{0528EEA4-17A6-4D71-BA1F-7CFEAC704133}"/>
    <dgm:cxn modelId="{EAA3D468-9D1B-43FC-A15D-15C7BB543476}" srcId="{AC15F70B-5DE4-413A-85A1-7BFD4D78A116}" destId="{2CA4146E-D10A-4C1B-BEEC-7D1FEF497674}" srcOrd="0" destOrd="0" parTransId="{A76CA2C8-8274-4E2B-8883-4D397FAAC2C1}" sibTransId="{C69E578B-33FC-4B8F-8FC4-77AA530EB0B4}"/>
    <dgm:cxn modelId="{6469C0FD-4E58-4A05-9DCB-6FD28A0D8CD5}" type="presOf" srcId="{7C940992-9995-4931-982C-2F77E4EFF660}" destId="{39ACD738-6CA7-4F34-86FE-7819F4C7DDEF}" srcOrd="0" destOrd="0" presId="urn:microsoft.com/office/officeart/2005/8/layout/lProcess2"/>
    <dgm:cxn modelId="{FE11AA29-8666-44DD-B0F9-9A1648887280}" type="presParOf" srcId="{C926C0B0-A36A-456C-B9CF-4D81B0799CCF}" destId="{E1EFA32C-F179-4D4D-95E5-866CBC1B1462}" srcOrd="0" destOrd="0" presId="urn:microsoft.com/office/officeart/2005/8/layout/lProcess2"/>
    <dgm:cxn modelId="{D3CE956D-DCD5-4C09-BAB0-764C510345F8}" type="presParOf" srcId="{E1EFA32C-F179-4D4D-95E5-866CBC1B1462}" destId="{E06025F2-8F0E-4A4D-8772-7F337A045AAF}" srcOrd="0" destOrd="0" presId="urn:microsoft.com/office/officeart/2005/8/layout/lProcess2"/>
    <dgm:cxn modelId="{EAEE73FD-4343-44F9-BD07-0B202341E6A7}" type="presParOf" srcId="{E1EFA32C-F179-4D4D-95E5-866CBC1B1462}" destId="{91ECADE8-DDA1-46CF-AC81-A6AA65E6CA56}" srcOrd="1" destOrd="0" presId="urn:microsoft.com/office/officeart/2005/8/layout/lProcess2"/>
    <dgm:cxn modelId="{D474B4D8-6F1E-48E4-B494-64906D1AB95F}" type="presParOf" srcId="{E1EFA32C-F179-4D4D-95E5-866CBC1B1462}" destId="{A2801E87-4E49-4BFD-823F-A6693D6937B9}" srcOrd="2" destOrd="0" presId="urn:microsoft.com/office/officeart/2005/8/layout/lProcess2"/>
    <dgm:cxn modelId="{292C0DD9-2E5C-452A-9000-3511D1D87A30}" type="presParOf" srcId="{A2801E87-4E49-4BFD-823F-A6693D6937B9}" destId="{C8B79B64-2403-45C2-A0B4-34EC203C5347}" srcOrd="0" destOrd="0" presId="urn:microsoft.com/office/officeart/2005/8/layout/lProcess2"/>
    <dgm:cxn modelId="{FD2F2886-1E3C-4EB9-A5A9-208ACA65783F}" type="presParOf" srcId="{C8B79B64-2403-45C2-A0B4-34EC203C5347}" destId="{1CFC52C3-0269-49E0-AF04-0AA39DADF29C}" srcOrd="0" destOrd="0" presId="urn:microsoft.com/office/officeart/2005/8/layout/lProcess2"/>
    <dgm:cxn modelId="{9AF3F3EE-6267-4D8E-8424-26FEF98803D3}" type="presParOf" srcId="{C8B79B64-2403-45C2-A0B4-34EC203C5347}" destId="{8BC38590-9D65-4CAE-9614-19A2939081DC}" srcOrd="1" destOrd="0" presId="urn:microsoft.com/office/officeart/2005/8/layout/lProcess2"/>
    <dgm:cxn modelId="{0416706E-F287-41DB-AECB-1A4D5746E2F2}" type="presParOf" srcId="{C8B79B64-2403-45C2-A0B4-34EC203C5347}" destId="{B509B916-3D3C-41C3-ABBD-38870281FDB2}" srcOrd="2" destOrd="0" presId="urn:microsoft.com/office/officeart/2005/8/layout/lProcess2"/>
    <dgm:cxn modelId="{213687FF-53AE-4CE5-9B75-D70A8A7CBE25}" type="presParOf" srcId="{C926C0B0-A36A-456C-B9CF-4D81B0799CCF}" destId="{E58F6C5C-3B6A-4AE1-8B65-A8219860D09A}" srcOrd="1" destOrd="0" presId="urn:microsoft.com/office/officeart/2005/8/layout/lProcess2"/>
    <dgm:cxn modelId="{EB7E52DE-49AF-4BDA-AA4B-2F26FFF883B5}" type="presParOf" srcId="{C926C0B0-A36A-456C-B9CF-4D81B0799CCF}" destId="{082E2E40-6EB0-4310-B668-BF9BF01CF2F9}" srcOrd="2" destOrd="0" presId="urn:microsoft.com/office/officeart/2005/8/layout/lProcess2"/>
    <dgm:cxn modelId="{74C83A01-D13C-4CB6-8E4D-87AC3E9509E6}" type="presParOf" srcId="{082E2E40-6EB0-4310-B668-BF9BF01CF2F9}" destId="{39ACD738-6CA7-4F34-86FE-7819F4C7DDEF}" srcOrd="0" destOrd="0" presId="urn:microsoft.com/office/officeart/2005/8/layout/lProcess2"/>
    <dgm:cxn modelId="{FFA65CE0-001A-45B0-A595-3BE3A1D73353}" type="presParOf" srcId="{082E2E40-6EB0-4310-B668-BF9BF01CF2F9}" destId="{AC0DF867-A2EB-43DB-8CCF-DF4F7F0A103A}" srcOrd="1" destOrd="0" presId="urn:microsoft.com/office/officeart/2005/8/layout/lProcess2"/>
    <dgm:cxn modelId="{9FFE88F9-DBB6-4808-9CD6-7C1A957FE12B}" type="presParOf" srcId="{082E2E40-6EB0-4310-B668-BF9BF01CF2F9}" destId="{A6D27A64-F41A-4982-891D-C6C66F65051D}" srcOrd="2" destOrd="0" presId="urn:microsoft.com/office/officeart/2005/8/layout/lProcess2"/>
    <dgm:cxn modelId="{035C47CE-B62E-4C28-97C9-A260FC06F997}" type="presParOf" srcId="{A6D27A64-F41A-4982-891D-C6C66F65051D}" destId="{C050D800-7DAA-4D62-8294-4D02F636D2A1}" srcOrd="0" destOrd="0" presId="urn:microsoft.com/office/officeart/2005/8/layout/lProcess2"/>
    <dgm:cxn modelId="{CAC07164-AC9A-48AF-991A-9D921D58554E}" type="presParOf" srcId="{C050D800-7DAA-4D62-8294-4D02F636D2A1}" destId="{ADCC1A70-27D3-4B71-9FE0-54B2B2F58AF1}" srcOrd="0" destOrd="0" presId="urn:microsoft.com/office/officeart/2005/8/layout/lProcess2"/>
    <dgm:cxn modelId="{EAC78DAB-7693-4A98-82D2-0C70C72B63D5}" type="presParOf" srcId="{C050D800-7DAA-4D62-8294-4D02F636D2A1}" destId="{DBBEB911-911C-4680-948A-B108F192A6F4}" srcOrd="1" destOrd="0" presId="urn:microsoft.com/office/officeart/2005/8/layout/lProcess2"/>
    <dgm:cxn modelId="{C3D48A39-83B1-4B3B-B5F2-B4AC7A836C2E}" type="presParOf" srcId="{C050D800-7DAA-4D62-8294-4D02F636D2A1}" destId="{E79A88F1-8EAF-4B11-8E17-4EFDD6F76D97}" srcOrd="2" destOrd="0" presId="urn:microsoft.com/office/officeart/2005/8/layout/lProcess2"/>
    <dgm:cxn modelId="{1E96837B-6DAF-4F0B-A138-FE4CDAF25904}" type="presParOf" srcId="{C926C0B0-A36A-456C-B9CF-4D81B0799CCF}" destId="{FBDD40AB-DFE5-46D8-89D4-9BEC17535129}" srcOrd="3" destOrd="0" presId="urn:microsoft.com/office/officeart/2005/8/layout/lProcess2"/>
    <dgm:cxn modelId="{E564643A-092A-4439-A6B3-91B3BED6D99E}" type="presParOf" srcId="{C926C0B0-A36A-456C-B9CF-4D81B0799CCF}" destId="{B7637D7D-C8A1-43C3-8C82-FEBA05FB9547}" srcOrd="4" destOrd="0" presId="urn:microsoft.com/office/officeart/2005/8/layout/lProcess2"/>
    <dgm:cxn modelId="{225B1CD6-68EC-433D-ADAD-DC9622A23594}" type="presParOf" srcId="{B7637D7D-C8A1-43C3-8C82-FEBA05FB9547}" destId="{66F8CB0B-C960-4683-BDDB-A1942940BC67}" srcOrd="0" destOrd="0" presId="urn:microsoft.com/office/officeart/2005/8/layout/lProcess2"/>
    <dgm:cxn modelId="{358ACCEB-2BF9-41C6-80F9-9839BB8AEF59}" type="presParOf" srcId="{B7637D7D-C8A1-43C3-8C82-FEBA05FB9547}" destId="{6C0CB6ED-4F18-424E-8A54-A778149BBD24}" srcOrd="1" destOrd="0" presId="urn:microsoft.com/office/officeart/2005/8/layout/lProcess2"/>
    <dgm:cxn modelId="{4E3D660A-B0B3-45F5-9418-0C2BC42295AF}" type="presParOf" srcId="{B7637D7D-C8A1-43C3-8C82-FEBA05FB9547}" destId="{79FC2776-555F-48DF-A354-8CC9BD3E285D}" srcOrd="2" destOrd="0" presId="urn:microsoft.com/office/officeart/2005/8/layout/lProcess2"/>
    <dgm:cxn modelId="{527DA7ED-1565-48C9-9E93-AFCC734A8C8E}" type="presParOf" srcId="{79FC2776-555F-48DF-A354-8CC9BD3E285D}" destId="{0C2EDCDB-B0F7-4428-BEBC-7ABBCB4278A4}" srcOrd="0" destOrd="0" presId="urn:microsoft.com/office/officeart/2005/8/layout/lProcess2"/>
    <dgm:cxn modelId="{6CCF2EB9-6CC2-48C4-AB60-5EA3CDC038EA}" type="presParOf" srcId="{0C2EDCDB-B0F7-4428-BEBC-7ABBCB4278A4}" destId="{ABF7558C-526D-409E-997D-BBDF1C15959E}" srcOrd="0" destOrd="0" presId="urn:microsoft.com/office/officeart/2005/8/layout/lProcess2"/>
    <dgm:cxn modelId="{834750D4-830F-4C79-8072-B0DD411F22B8}" type="presParOf" srcId="{0C2EDCDB-B0F7-4428-BEBC-7ABBCB4278A4}" destId="{CDCB2476-3DC6-4CC3-B773-F9F1E8D6061D}" srcOrd="1" destOrd="0" presId="urn:microsoft.com/office/officeart/2005/8/layout/lProcess2"/>
    <dgm:cxn modelId="{657CD986-B7FC-4587-8662-F15F54060006}" type="presParOf" srcId="{0C2EDCDB-B0F7-4428-BEBC-7ABBCB4278A4}" destId="{94A47014-01BC-4131-9E24-A36F17A7EB1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8C741-5C37-4EC5-9D1C-67C272416F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A10C48-CC9E-4B4A-9730-635E47EB44C3}">
      <dgm:prSet phldrT="[Text]"/>
      <dgm:spPr/>
      <dgm:t>
        <a:bodyPr/>
        <a:lstStyle/>
        <a:p>
          <a:r>
            <a:rPr lang="en-US" dirty="0" smtClean="0">
              <a:solidFill>
                <a:srgbClr val="424242"/>
              </a:solidFill>
            </a:rPr>
            <a:t>Office</a:t>
          </a:r>
          <a:endParaRPr lang="en-US" dirty="0">
            <a:solidFill>
              <a:srgbClr val="424242"/>
            </a:solidFill>
          </a:endParaRPr>
        </a:p>
      </dgm:t>
    </dgm:pt>
    <dgm:pt modelId="{246A5AF3-31ED-41A7-AB9F-4F2175C5B2C5}" type="parTrans" cxnId="{61C4E55D-2EEB-4635-9AD1-56AD288FCCA0}">
      <dgm:prSet/>
      <dgm:spPr/>
      <dgm:t>
        <a:bodyPr/>
        <a:lstStyle/>
        <a:p>
          <a:endParaRPr lang="en-US"/>
        </a:p>
      </dgm:t>
    </dgm:pt>
    <dgm:pt modelId="{4A97226B-7752-41E6-B9CC-19CC05CB205B}" type="sibTrans" cxnId="{61C4E55D-2EEB-4635-9AD1-56AD288FCCA0}">
      <dgm:prSet/>
      <dgm:spPr/>
      <dgm:t>
        <a:bodyPr/>
        <a:lstStyle/>
        <a:p>
          <a:endParaRPr lang="en-US"/>
        </a:p>
      </dgm:t>
    </dgm:pt>
    <dgm:pt modelId="{6B1B43A6-5F7C-4000-BD0B-50A10D3325C5}">
      <dgm:prSet phldrT="[Text]" custT="1"/>
      <dgm:spPr/>
      <dgm:t>
        <a:bodyPr/>
        <a:lstStyle/>
        <a:p>
          <a:r>
            <a:rPr lang="en-US" sz="2400" dirty="0" smtClean="0">
              <a:solidFill>
                <a:srgbClr val="424242"/>
              </a:solidFill>
            </a:rPr>
            <a:t>Career Services</a:t>
          </a:r>
          <a:endParaRPr lang="en-US" sz="2400" dirty="0">
            <a:solidFill>
              <a:srgbClr val="424242"/>
            </a:solidFill>
          </a:endParaRPr>
        </a:p>
      </dgm:t>
    </dgm:pt>
    <dgm:pt modelId="{E43F0646-F362-426C-B776-5CB484B49756}" type="parTrans" cxnId="{A300EA61-2B49-4242-9E9E-6621477BF906}">
      <dgm:prSet/>
      <dgm:spPr/>
      <dgm:t>
        <a:bodyPr/>
        <a:lstStyle/>
        <a:p>
          <a:endParaRPr lang="en-US"/>
        </a:p>
      </dgm:t>
    </dgm:pt>
    <dgm:pt modelId="{472CAC10-63F5-4280-A6D8-058CC43B5F59}" type="sibTrans" cxnId="{A300EA61-2B49-4242-9E9E-6621477BF906}">
      <dgm:prSet/>
      <dgm:spPr/>
      <dgm:t>
        <a:bodyPr/>
        <a:lstStyle/>
        <a:p>
          <a:endParaRPr lang="en-US"/>
        </a:p>
      </dgm:t>
    </dgm:pt>
    <dgm:pt modelId="{982E9AF8-AB44-4DE3-81B7-F898B9D9E250}">
      <dgm:prSet phldrT="[Text]" custT="1"/>
      <dgm:spPr/>
      <dgm:t>
        <a:bodyPr/>
        <a:lstStyle/>
        <a:p>
          <a:r>
            <a:rPr lang="en-US" sz="2400" dirty="0" smtClean="0">
              <a:solidFill>
                <a:srgbClr val="424242"/>
              </a:solidFill>
            </a:rPr>
            <a:t>Financial Assistance</a:t>
          </a:r>
          <a:endParaRPr lang="en-US" sz="2400" dirty="0">
            <a:solidFill>
              <a:srgbClr val="424242"/>
            </a:solidFill>
          </a:endParaRPr>
        </a:p>
      </dgm:t>
    </dgm:pt>
    <dgm:pt modelId="{536739D4-DC6C-4FB8-BE18-2A4B4FE9272B}" type="parTrans" cxnId="{988775D5-083F-466F-BA4D-A73CC0275C87}">
      <dgm:prSet/>
      <dgm:spPr/>
      <dgm:t>
        <a:bodyPr/>
        <a:lstStyle/>
        <a:p>
          <a:endParaRPr lang="en-US"/>
        </a:p>
      </dgm:t>
    </dgm:pt>
    <dgm:pt modelId="{0528EEA4-17A6-4D71-BA1F-7CFEAC704133}" type="sibTrans" cxnId="{988775D5-083F-466F-BA4D-A73CC0275C87}">
      <dgm:prSet/>
      <dgm:spPr/>
      <dgm:t>
        <a:bodyPr/>
        <a:lstStyle/>
        <a:p>
          <a:endParaRPr lang="en-US"/>
        </a:p>
      </dgm:t>
    </dgm:pt>
    <dgm:pt modelId="{7C940992-9995-4931-982C-2F77E4EFF660}">
      <dgm:prSet phldrT="[Text]"/>
      <dgm:spPr/>
      <dgm:t>
        <a:bodyPr/>
        <a:lstStyle/>
        <a:p>
          <a:r>
            <a:rPr lang="en-US" dirty="0" smtClean="0">
              <a:solidFill>
                <a:srgbClr val="424242"/>
              </a:solidFill>
            </a:rPr>
            <a:t>Data Source</a:t>
          </a:r>
          <a:endParaRPr lang="en-US" dirty="0">
            <a:solidFill>
              <a:srgbClr val="424242"/>
            </a:solidFill>
          </a:endParaRPr>
        </a:p>
      </dgm:t>
    </dgm:pt>
    <dgm:pt modelId="{04E46B4B-5588-4302-B232-0FB78D07ADB2}" type="parTrans" cxnId="{932247FA-AEEA-4B0A-BD92-3F5367D840D5}">
      <dgm:prSet/>
      <dgm:spPr/>
      <dgm:t>
        <a:bodyPr/>
        <a:lstStyle/>
        <a:p>
          <a:endParaRPr lang="en-US"/>
        </a:p>
      </dgm:t>
    </dgm:pt>
    <dgm:pt modelId="{532ED8EA-7A72-4A8A-B3DC-C31B81D24E4C}" type="sibTrans" cxnId="{932247FA-AEEA-4B0A-BD92-3F5367D840D5}">
      <dgm:prSet/>
      <dgm:spPr/>
      <dgm:t>
        <a:bodyPr/>
        <a:lstStyle/>
        <a:p>
          <a:endParaRPr lang="en-US"/>
        </a:p>
      </dgm:t>
    </dgm:pt>
    <dgm:pt modelId="{54B80172-CAF8-44EE-B984-F84B57A1AAEA}">
      <dgm:prSet phldrT="[Text]" custT="1"/>
      <dgm:spPr/>
      <dgm:t>
        <a:bodyPr/>
        <a:lstStyle/>
        <a:p>
          <a:r>
            <a:rPr lang="en-US" sz="2400" dirty="0" smtClean="0">
              <a:solidFill>
                <a:srgbClr val="424242"/>
              </a:solidFill>
            </a:rPr>
            <a:t>Handshake</a:t>
          </a:r>
          <a:endParaRPr lang="en-US" sz="2400" dirty="0">
            <a:solidFill>
              <a:srgbClr val="424242"/>
            </a:solidFill>
          </a:endParaRPr>
        </a:p>
      </dgm:t>
    </dgm:pt>
    <dgm:pt modelId="{744F07E2-75EC-4A49-A422-F72808123F20}" type="parTrans" cxnId="{3D12B871-8269-44A6-89D1-2C8D3FAEF1FE}">
      <dgm:prSet/>
      <dgm:spPr/>
      <dgm:t>
        <a:bodyPr/>
        <a:lstStyle/>
        <a:p>
          <a:endParaRPr lang="en-US"/>
        </a:p>
      </dgm:t>
    </dgm:pt>
    <dgm:pt modelId="{AD6509C0-91E0-48A6-A7D1-69EC17E765FD}" type="sibTrans" cxnId="{3D12B871-8269-44A6-89D1-2C8D3FAEF1FE}">
      <dgm:prSet/>
      <dgm:spPr/>
      <dgm:t>
        <a:bodyPr/>
        <a:lstStyle/>
        <a:p>
          <a:endParaRPr lang="en-US"/>
        </a:p>
      </dgm:t>
    </dgm:pt>
    <dgm:pt modelId="{EBF61507-0A6B-4FD6-8A4A-6CA47F7BD393}">
      <dgm:prSet phldrT="[Text]" custT="1"/>
      <dgm:spPr/>
      <dgm:t>
        <a:bodyPr/>
        <a:lstStyle/>
        <a:p>
          <a:r>
            <a:rPr lang="en-US" sz="2400" b="0" dirty="0" smtClean="0">
              <a:solidFill>
                <a:srgbClr val="424242"/>
              </a:solidFill>
            </a:rPr>
            <a:t>Banner</a:t>
          </a:r>
          <a:endParaRPr lang="en-US" sz="2400" b="0" dirty="0">
            <a:solidFill>
              <a:srgbClr val="424242"/>
            </a:solidFill>
          </a:endParaRPr>
        </a:p>
      </dgm:t>
    </dgm:pt>
    <dgm:pt modelId="{C1F0FB01-2C4A-494E-BBC9-1367DE7DF332}" type="parTrans" cxnId="{15F1BABF-5AD1-4325-BB0B-C762D559D51B}">
      <dgm:prSet/>
      <dgm:spPr/>
      <dgm:t>
        <a:bodyPr/>
        <a:lstStyle/>
        <a:p>
          <a:endParaRPr lang="en-US"/>
        </a:p>
      </dgm:t>
    </dgm:pt>
    <dgm:pt modelId="{88E30C90-30FD-4304-9D1B-8932F787869F}" type="sibTrans" cxnId="{15F1BABF-5AD1-4325-BB0B-C762D559D51B}">
      <dgm:prSet/>
      <dgm:spPr/>
      <dgm:t>
        <a:bodyPr/>
        <a:lstStyle/>
        <a:p>
          <a:endParaRPr lang="en-US"/>
        </a:p>
      </dgm:t>
    </dgm:pt>
    <dgm:pt modelId="{AC15F70B-5DE4-413A-85A1-7BFD4D78A116}">
      <dgm:prSet phldrT="[Text]"/>
      <dgm:spPr/>
      <dgm:t>
        <a:bodyPr/>
        <a:lstStyle/>
        <a:p>
          <a:r>
            <a:rPr lang="en-US" dirty="0" smtClean="0">
              <a:solidFill>
                <a:srgbClr val="424242"/>
              </a:solidFill>
            </a:rPr>
            <a:t>Attributes</a:t>
          </a:r>
          <a:endParaRPr lang="en-US" dirty="0">
            <a:solidFill>
              <a:srgbClr val="424242"/>
            </a:solidFill>
          </a:endParaRPr>
        </a:p>
      </dgm:t>
    </dgm:pt>
    <dgm:pt modelId="{A5B09A40-6C72-41D7-8682-5A32E596AD91}" type="parTrans" cxnId="{506CDFC4-54B1-4681-8D07-391B4A71AC24}">
      <dgm:prSet/>
      <dgm:spPr/>
      <dgm:t>
        <a:bodyPr/>
        <a:lstStyle/>
        <a:p>
          <a:endParaRPr lang="en-US"/>
        </a:p>
      </dgm:t>
    </dgm:pt>
    <dgm:pt modelId="{FCDCAF27-1AAE-4F2D-8E16-45094DC70F22}" type="sibTrans" cxnId="{506CDFC4-54B1-4681-8D07-391B4A71AC24}">
      <dgm:prSet/>
      <dgm:spPr/>
      <dgm:t>
        <a:bodyPr/>
        <a:lstStyle/>
        <a:p>
          <a:endParaRPr lang="en-US"/>
        </a:p>
      </dgm:t>
    </dgm:pt>
    <dgm:pt modelId="{2CA4146E-D10A-4C1B-BEEC-7D1FEF497674}">
      <dgm:prSet phldrT="[Text]" custT="1"/>
      <dgm:spPr/>
      <dgm:t>
        <a:bodyPr/>
        <a:lstStyle/>
        <a:p>
          <a:r>
            <a:rPr lang="en-US" sz="2400" dirty="0" smtClean="0">
              <a:solidFill>
                <a:srgbClr val="424242"/>
              </a:solidFill>
            </a:rPr>
            <a:t>Employment &amp; Internship</a:t>
          </a:r>
          <a:endParaRPr lang="en-US" sz="2400" dirty="0">
            <a:solidFill>
              <a:srgbClr val="424242"/>
            </a:solidFill>
          </a:endParaRPr>
        </a:p>
      </dgm:t>
    </dgm:pt>
    <dgm:pt modelId="{A76CA2C8-8274-4E2B-8883-4D397FAAC2C1}" type="parTrans" cxnId="{EAA3D468-9D1B-43FC-A15D-15C7BB543476}">
      <dgm:prSet/>
      <dgm:spPr/>
      <dgm:t>
        <a:bodyPr/>
        <a:lstStyle/>
        <a:p>
          <a:endParaRPr lang="en-US"/>
        </a:p>
      </dgm:t>
    </dgm:pt>
    <dgm:pt modelId="{C69E578B-33FC-4B8F-8FC4-77AA530EB0B4}" type="sibTrans" cxnId="{EAA3D468-9D1B-43FC-A15D-15C7BB543476}">
      <dgm:prSet/>
      <dgm:spPr/>
      <dgm:t>
        <a:bodyPr/>
        <a:lstStyle/>
        <a:p>
          <a:endParaRPr lang="en-US"/>
        </a:p>
      </dgm:t>
    </dgm:pt>
    <dgm:pt modelId="{6E322DEB-4AB8-4453-A2D4-FC42A25437EA}">
      <dgm:prSet phldrT="[Text]"/>
      <dgm:spPr/>
      <dgm:t>
        <a:bodyPr/>
        <a:lstStyle/>
        <a:p>
          <a:r>
            <a:rPr lang="en-US" dirty="0" smtClean="0">
              <a:solidFill>
                <a:srgbClr val="424242"/>
              </a:solidFill>
            </a:rPr>
            <a:t>Grants, loans, indebtedness</a:t>
          </a:r>
          <a:endParaRPr lang="en-US" dirty="0">
            <a:solidFill>
              <a:srgbClr val="424242"/>
            </a:solidFill>
          </a:endParaRPr>
        </a:p>
      </dgm:t>
    </dgm:pt>
    <dgm:pt modelId="{A5964507-BD1D-406A-A40A-15E6DEB64B4D}" type="parTrans" cxnId="{C82FC3C7-2F59-4787-9CF1-105F56F35B3F}">
      <dgm:prSet/>
      <dgm:spPr/>
      <dgm:t>
        <a:bodyPr/>
        <a:lstStyle/>
        <a:p>
          <a:endParaRPr lang="en-US"/>
        </a:p>
      </dgm:t>
    </dgm:pt>
    <dgm:pt modelId="{9A10B4C7-12C5-4D18-B00F-3EB64E54FE4D}" type="sibTrans" cxnId="{C82FC3C7-2F59-4787-9CF1-105F56F35B3F}">
      <dgm:prSet/>
      <dgm:spPr/>
      <dgm:t>
        <a:bodyPr/>
        <a:lstStyle/>
        <a:p>
          <a:endParaRPr lang="en-US"/>
        </a:p>
      </dgm:t>
    </dgm:pt>
    <dgm:pt modelId="{86E300F1-4382-4A5F-B96C-DE9F2D333AA8}">
      <dgm:prSet phldrT="[Text]"/>
      <dgm:spPr/>
      <dgm:t>
        <a:bodyPr/>
        <a:lstStyle/>
        <a:p>
          <a:r>
            <a:rPr lang="en-US" dirty="0" smtClean="0">
              <a:solidFill>
                <a:srgbClr val="424242"/>
              </a:solidFill>
            </a:rPr>
            <a:t>RMS, Engage, Maxient</a:t>
          </a:r>
          <a:endParaRPr lang="en-US" dirty="0">
            <a:solidFill>
              <a:srgbClr val="424242"/>
            </a:solidFill>
          </a:endParaRPr>
        </a:p>
      </dgm:t>
    </dgm:pt>
    <dgm:pt modelId="{34021796-C400-4A94-AF26-53E305627D7F}" type="parTrans" cxnId="{71516BB5-EC8D-4772-823C-B634D789A5F0}">
      <dgm:prSet/>
      <dgm:spPr/>
      <dgm:t>
        <a:bodyPr/>
        <a:lstStyle/>
        <a:p>
          <a:endParaRPr lang="en-US"/>
        </a:p>
      </dgm:t>
    </dgm:pt>
    <dgm:pt modelId="{DE47F825-3867-4104-93AB-270B248BFBAA}" type="sibTrans" cxnId="{71516BB5-EC8D-4772-823C-B634D789A5F0}">
      <dgm:prSet/>
      <dgm:spPr/>
      <dgm:t>
        <a:bodyPr/>
        <a:lstStyle/>
        <a:p>
          <a:endParaRPr lang="en-US"/>
        </a:p>
      </dgm:t>
    </dgm:pt>
    <dgm:pt modelId="{B2E22311-5531-47F6-A790-9D19AD6C9D49}">
      <dgm:prSet phldrT="[Text]"/>
      <dgm:spPr/>
      <dgm:t>
        <a:bodyPr/>
        <a:lstStyle/>
        <a:p>
          <a:r>
            <a:rPr lang="en-US" dirty="0" smtClean="0">
              <a:solidFill>
                <a:srgbClr val="424242"/>
              </a:solidFill>
            </a:rPr>
            <a:t>Housing, student org, Care visit</a:t>
          </a:r>
          <a:endParaRPr lang="en-US" dirty="0">
            <a:solidFill>
              <a:srgbClr val="424242"/>
            </a:solidFill>
          </a:endParaRPr>
        </a:p>
      </dgm:t>
    </dgm:pt>
    <dgm:pt modelId="{B1B39845-FFB6-4D20-AF3D-615A6CE5D3ED}" type="parTrans" cxnId="{C447D9C9-FBA7-434C-8154-8642275D4EC3}">
      <dgm:prSet/>
      <dgm:spPr/>
      <dgm:t>
        <a:bodyPr/>
        <a:lstStyle/>
        <a:p>
          <a:endParaRPr lang="en-US"/>
        </a:p>
      </dgm:t>
    </dgm:pt>
    <dgm:pt modelId="{68EB5CF1-4882-470A-B804-B8F34423F757}" type="sibTrans" cxnId="{C447D9C9-FBA7-434C-8154-8642275D4EC3}">
      <dgm:prSet/>
      <dgm:spPr/>
      <dgm:t>
        <a:bodyPr/>
        <a:lstStyle/>
        <a:p>
          <a:endParaRPr lang="en-US"/>
        </a:p>
      </dgm:t>
    </dgm:pt>
    <dgm:pt modelId="{C926C0B0-A36A-456C-B9CF-4D81B0799CCF}" type="pres">
      <dgm:prSet presAssocID="{5428C741-5C37-4EC5-9D1C-67C272416F52}" presName="theList" presStyleCnt="0">
        <dgm:presLayoutVars>
          <dgm:dir/>
          <dgm:animLvl val="lvl"/>
          <dgm:resizeHandles val="exact"/>
        </dgm:presLayoutVars>
      </dgm:prSet>
      <dgm:spPr/>
      <dgm:t>
        <a:bodyPr/>
        <a:lstStyle/>
        <a:p>
          <a:endParaRPr lang="en-US"/>
        </a:p>
      </dgm:t>
    </dgm:pt>
    <dgm:pt modelId="{E1EFA32C-F179-4D4D-95E5-866CBC1B1462}" type="pres">
      <dgm:prSet presAssocID="{88A10C48-CC9E-4B4A-9730-635E47EB44C3}" presName="compNode" presStyleCnt="0"/>
      <dgm:spPr/>
    </dgm:pt>
    <dgm:pt modelId="{E06025F2-8F0E-4A4D-8772-7F337A045AAF}" type="pres">
      <dgm:prSet presAssocID="{88A10C48-CC9E-4B4A-9730-635E47EB44C3}" presName="aNode" presStyleLbl="bgShp" presStyleIdx="0" presStyleCnt="3" custScaleX="134891"/>
      <dgm:spPr/>
      <dgm:t>
        <a:bodyPr/>
        <a:lstStyle/>
        <a:p>
          <a:endParaRPr lang="en-US"/>
        </a:p>
      </dgm:t>
    </dgm:pt>
    <dgm:pt modelId="{91ECADE8-DDA1-46CF-AC81-A6AA65E6CA56}" type="pres">
      <dgm:prSet presAssocID="{88A10C48-CC9E-4B4A-9730-635E47EB44C3}" presName="textNode" presStyleLbl="bgShp" presStyleIdx="0" presStyleCnt="3"/>
      <dgm:spPr/>
      <dgm:t>
        <a:bodyPr/>
        <a:lstStyle/>
        <a:p>
          <a:endParaRPr lang="en-US"/>
        </a:p>
      </dgm:t>
    </dgm:pt>
    <dgm:pt modelId="{A2801E87-4E49-4BFD-823F-A6693D6937B9}" type="pres">
      <dgm:prSet presAssocID="{88A10C48-CC9E-4B4A-9730-635E47EB44C3}" presName="compChildNode" presStyleCnt="0"/>
      <dgm:spPr/>
    </dgm:pt>
    <dgm:pt modelId="{C8B79B64-2403-45C2-A0B4-34EC203C5347}" type="pres">
      <dgm:prSet presAssocID="{88A10C48-CC9E-4B4A-9730-635E47EB44C3}" presName="theInnerList" presStyleCnt="0"/>
      <dgm:spPr/>
    </dgm:pt>
    <dgm:pt modelId="{1CFC52C3-0269-49E0-AF04-0AA39DADF29C}" type="pres">
      <dgm:prSet presAssocID="{6B1B43A6-5F7C-4000-BD0B-50A10D3325C5}" presName="childNode" presStyleLbl="node1" presStyleIdx="0" presStyleCnt="8" custScaleY="30225" custLinFactNeighborX="-2829" custLinFactNeighborY="-77514">
        <dgm:presLayoutVars>
          <dgm:bulletEnabled val="1"/>
        </dgm:presLayoutVars>
      </dgm:prSet>
      <dgm:spPr/>
      <dgm:t>
        <a:bodyPr/>
        <a:lstStyle/>
        <a:p>
          <a:endParaRPr lang="en-US"/>
        </a:p>
      </dgm:t>
    </dgm:pt>
    <dgm:pt modelId="{8BC38590-9D65-4CAE-9614-19A2939081DC}" type="pres">
      <dgm:prSet presAssocID="{6B1B43A6-5F7C-4000-BD0B-50A10D3325C5}" presName="aSpace2" presStyleCnt="0"/>
      <dgm:spPr/>
    </dgm:pt>
    <dgm:pt modelId="{B509B916-3D3C-41C3-ABBD-38870281FDB2}" type="pres">
      <dgm:prSet presAssocID="{982E9AF8-AB44-4DE3-81B7-F898B9D9E250}" presName="childNode" presStyleLbl="node1" presStyleIdx="1" presStyleCnt="8" custScaleY="32299" custLinFactY="-8139" custLinFactNeighborX="-1596" custLinFactNeighborY="-100000">
        <dgm:presLayoutVars>
          <dgm:bulletEnabled val="1"/>
        </dgm:presLayoutVars>
      </dgm:prSet>
      <dgm:spPr/>
      <dgm:t>
        <a:bodyPr/>
        <a:lstStyle/>
        <a:p>
          <a:endParaRPr lang="en-US"/>
        </a:p>
      </dgm:t>
    </dgm:pt>
    <dgm:pt modelId="{E58F6C5C-3B6A-4AE1-8B65-A8219860D09A}" type="pres">
      <dgm:prSet presAssocID="{88A10C48-CC9E-4B4A-9730-635E47EB44C3}" presName="aSpace" presStyleCnt="0"/>
      <dgm:spPr/>
    </dgm:pt>
    <dgm:pt modelId="{082E2E40-6EB0-4310-B668-BF9BF01CF2F9}" type="pres">
      <dgm:prSet presAssocID="{7C940992-9995-4931-982C-2F77E4EFF660}" presName="compNode" presStyleCnt="0"/>
      <dgm:spPr/>
    </dgm:pt>
    <dgm:pt modelId="{39ACD738-6CA7-4F34-86FE-7819F4C7DDEF}" type="pres">
      <dgm:prSet presAssocID="{7C940992-9995-4931-982C-2F77E4EFF660}" presName="aNode" presStyleLbl="bgShp" presStyleIdx="1" presStyleCnt="3" custLinFactNeighborX="-3102" custLinFactNeighborY="-12695"/>
      <dgm:spPr/>
      <dgm:t>
        <a:bodyPr/>
        <a:lstStyle/>
        <a:p>
          <a:endParaRPr lang="en-US"/>
        </a:p>
      </dgm:t>
    </dgm:pt>
    <dgm:pt modelId="{AC0DF867-A2EB-43DB-8CCF-DF4F7F0A103A}" type="pres">
      <dgm:prSet presAssocID="{7C940992-9995-4931-982C-2F77E4EFF660}" presName="textNode" presStyleLbl="bgShp" presStyleIdx="1" presStyleCnt="3"/>
      <dgm:spPr/>
      <dgm:t>
        <a:bodyPr/>
        <a:lstStyle/>
        <a:p>
          <a:endParaRPr lang="en-US"/>
        </a:p>
      </dgm:t>
    </dgm:pt>
    <dgm:pt modelId="{A6D27A64-F41A-4982-891D-C6C66F65051D}" type="pres">
      <dgm:prSet presAssocID="{7C940992-9995-4931-982C-2F77E4EFF660}" presName="compChildNode" presStyleCnt="0"/>
      <dgm:spPr/>
    </dgm:pt>
    <dgm:pt modelId="{C050D800-7DAA-4D62-8294-4D02F636D2A1}" type="pres">
      <dgm:prSet presAssocID="{7C940992-9995-4931-982C-2F77E4EFF660}" presName="theInnerList" presStyleCnt="0"/>
      <dgm:spPr/>
    </dgm:pt>
    <dgm:pt modelId="{ADCC1A70-27D3-4B71-9FE0-54B2B2F58AF1}" type="pres">
      <dgm:prSet presAssocID="{54B80172-CAF8-44EE-B984-F84B57A1AAEA}" presName="childNode" presStyleLbl="node1" presStyleIdx="2" presStyleCnt="8" custScaleX="102370" custScaleY="104637" custLinFactNeighborX="-1551" custLinFactNeighborY="-79603">
        <dgm:presLayoutVars>
          <dgm:bulletEnabled val="1"/>
        </dgm:presLayoutVars>
      </dgm:prSet>
      <dgm:spPr/>
      <dgm:t>
        <a:bodyPr/>
        <a:lstStyle/>
        <a:p>
          <a:endParaRPr lang="en-US"/>
        </a:p>
      </dgm:t>
    </dgm:pt>
    <dgm:pt modelId="{DBBEB911-911C-4680-948A-B108F192A6F4}" type="pres">
      <dgm:prSet presAssocID="{54B80172-CAF8-44EE-B984-F84B57A1AAEA}" presName="aSpace2" presStyleCnt="0"/>
      <dgm:spPr/>
    </dgm:pt>
    <dgm:pt modelId="{E79A88F1-8EAF-4B11-8E17-4EFDD6F76D97}" type="pres">
      <dgm:prSet presAssocID="{EBF61507-0A6B-4FD6-8A4A-6CA47F7BD393}" presName="childNode" presStyleLbl="node1" presStyleIdx="3" presStyleCnt="8" custScaleX="99268" custScaleY="86927" custLinFactNeighborY="85481">
        <dgm:presLayoutVars>
          <dgm:bulletEnabled val="1"/>
        </dgm:presLayoutVars>
      </dgm:prSet>
      <dgm:spPr/>
      <dgm:t>
        <a:bodyPr/>
        <a:lstStyle/>
        <a:p>
          <a:endParaRPr lang="en-US"/>
        </a:p>
      </dgm:t>
    </dgm:pt>
    <dgm:pt modelId="{7D01E47A-A36E-42B8-9E08-88E50BF4A11F}" type="pres">
      <dgm:prSet presAssocID="{EBF61507-0A6B-4FD6-8A4A-6CA47F7BD393}" presName="aSpace2" presStyleCnt="0"/>
      <dgm:spPr/>
    </dgm:pt>
    <dgm:pt modelId="{26F41981-6718-4485-864A-6EE412061052}" type="pres">
      <dgm:prSet presAssocID="{86E300F1-4382-4A5F-B96C-DE9F2D333AA8}" presName="childNode" presStyleLbl="node1" presStyleIdx="4" presStyleCnt="8" custScaleX="119449" custScaleY="122424" custLinFactNeighborX="-1551" custLinFactNeighborY="73137">
        <dgm:presLayoutVars>
          <dgm:bulletEnabled val="1"/>
        </dgm:presLayoutVars>
      </dgm:prSet>
      <dgm:spPr/>
      <dgm:t>
        <a:bodyPr/>
        <a:lstStyle/>
        <a:p>
          <a:endParaRPr lang="en-US"/>
        </a:p>
      </dgm:t>
    </dgm:pt>
    <dgm:pt modelId="{FBDD40AB-DFE5-46D8-89D4-9BEC17535129}" type="pres">
      <dgm:prSet presAssocID="{7C940992-9995-4931-982C-2F77E4EFF660}" presName="aSpace" presStyleCnt="0"/>
      <dgm:spPr/>
    </dgm:pt>
    <dgm:pt modelId="{B7637D7D-C8A1-43C3-8C82-FEBA05FB9547}" type="pres">
      <dgm:prSet presAssocID="{AC15F70B-5DE4-413A-85A1-7BFD4D78A116}" presName="compNode" presStyleCnt="0"/>
      <dgm:spPr/>
    </dgm:pt>
    <dgm:pt modelId="{66F8CB0B-C960-4683-BDDB-A1942940BC67}" type="pres">
      <dgm:prSet presAssocID="{AC15F70B-5DE4-413A-85A1-7BFD4D78A116}" presName="aNode" presStyleLbl="bgShp" presStyleIdx="2" presStyleCnt="3"/>
      <dgm:spPr/>
      <dgm:t>
        <a:bodyPr/>
        <a:lstStyle/>
        <a:p>
          <a:endParaRPr lang="en-US"/>
        </a:p>
      </dgm:t>
    </dgm:pt>
    <dgm:pt modelId="{6C0CB6ED-4F18-424E-8A54-A778149BBD24}" type="pres">
      <dgm:prSet presAssocID="{AC15F70B-5DE4-413A-85A1-7BFD4D78A116}" presName="textNode" presStyleLbl="bgShp" presStyleIdx="2" presStyleCnt="3"/>
      <dgm:spPr/>
      <dgm:t>
        <a:bodyPr/>
        <a:lstStyle/>
        <a:p>
          <a:endParaRPr lang="en-US"/>
        </a:p>
      </dgm:t>
    </dgm:pt>
    <dgm:pt modelId="{79FC2776-555F-48DF-A354-8CC9BD3E285D}" type="pres">
      <dgm:prSet presAssocID="{AC15F70B-5DE4-413A-85A1-7BFD4D78A116}" presName="compChildNode" presStyleCnt="0"/>
      <dgm:spPr/>
    </dgm:pt>
    <dgm:pt modelId="{0C2EDCDB-B0F7-4428-BEBC-7ABBCB4278A4}" type="pres">
      <dgm:prSet presAssocID="{AC15F70B-5DE4-413A-85A1-7BFD4D78A116}" presName="theInnerList" presStyleCnt="0"/>
      <dgm:spPr/>
    </dgm:pt>
    <dgm:pt modelId="{ABF7558C-526D-409E-997D-BBDF1C15959E}" type="pres">
      <dgm:prSet presAssocID="{2CA4146E-D10A-4C1B-BEEC-7D1FEF497674}" presName="childNode" presStyleLbl="node1" presStyleIdx="5" presStyleCnt="8" custScaleX="111283" custScaleY="61019" custLinFactNeighborX="-776" custLinFactNeighborY="-39699">
        <dgm:presLayoutVars>
          <dgm:bulletEnabled val="1"/>
        </dgm:presLayoutVars>
      </dgm:prSet>
      <dgm:spPr/>
      <dgm:t>
        <a:bodyPr/>
        <a:lstStyle/>
        <a:p>
          <a:endParaRPr lang="en-US"/>
        </a:p>
      </dgm:t>
    </dgm:pt>
    <dgm:pt modelId="{CDCB2476-3DC6-4CC3-B773-F9F1E8D6061D}" type="pres">
      <dgm:prSet presAssocID="{2CA4146E-D10A-4C1B-BEEC-7D1FEF497674}" presName="aSpace2" presStyleCnt="0"/>
      <dgm:spPr/>
    </dgm:pt>
    <dgm:pt modelId="{94A47014-01BC-4131-9E24-A36F17A7EB10}" type="pres">
      <dgm:prSet presAssocID="{6E322DEB-4AB8-4453-A2D4-FC42A25437EA}" presName="childNode" presStyleLbl="node1" presStyleIdx="6" presStyleCnt="8" custScaleY="55853">
        <dgm:presLayoutVars>
          <dgm:bulletEnabled val="1"/>
        </dgm:presLayoutVars>
      </dgm:prSet>
      <dgm:spPr/>
      <dgm:t>
        <a:bodyPr/>
        <a:lstStyle/>
        <a:p>
          <a:endParaRPr lang="en-US"/>
        </a:p>
      </dgm:t>
    </dgm:pt>
    <dgm:pt modelId="{01D61138-5DE9-4605-AFCB-5E17FB3833E8}" type="pres">
      <dgm:prSet presAssocID="{6E322DEB-4AB8-4453-A2D4-FC42A25437EA}" presName="aSpace2" presStyleCnt="0"/>
      <dgm:spPr/>
    </dgm:pt>
    <dgm:pt modelId="{720E7B6D-742A-4A5B-A6F4-F439C01E4DA3}" type="pres">
      <dgm:prSet presAssocID="{B2E22311-5531-47F6-A790-9D19AD6C9D49}" presName="childNode" presStyleLbl="node1" presStyleIdx="7" presStyleCnt="8" custScaleX="100835" custScaleY="55656" custLinFactNeighborX="1552" custLinFactNeighborY="-928">
        <dgm:presLayoutVars>
          <dgm:bulletEnabled val="1"/>
        </dgm:presLayoutVars>
      </dgm:prSet>
      <dgm:spPr/>
      <dgm:t>
        <a:bodyPr/>
        <a:lstStyle/>
        <a:p>
          <a:endParaRPr lang="en-US"/>
        </a:p>
      </dgm:t>
    </dgm:pt>
  </dgm:ptLst>
  <dgm:cxnLst>
    <dgm:cxn modelId="{932247FA-AEEA-4B0A-BD92-3F5367D840D5}" srcId="{5428C741-5C37-4EC5-9D1C-67C272416F52}" destId="{7C940992-9995-4931-982C-2F77E4EFF660}" srcOrd="1" destOrd="0" parTransId="{04E46B4B-5588-4302-B232-0FB78D07ADB2}" sibTransId="{532ED8EA-7A72-4A8A-B3DC-C31B81D24E4C}"/>
    <dgm:cxn modelId="{390CE987-114D-4884-AD3E-BDC732ABF7D7}" type="presOf" srcId="{54B80172-CAF8-44EE-B984-F84B57A1AAEA}" destId="{ADCC1A70-27D3-4B71-9FE0-54B2B2F58AF1}" srcOrd="0" destOrd="0" presId="urn:microsoft.com/office/officeart/2005/8/layout/lProcess2"/>
    <dgm:cxn modelId="{71516BB5-EC8D-4772-823C-B634D789A5F0}" srcId="{7C940992-9995-4931-982C-2F77E4EFF660}" destId="{86E300F1-4382-4A5F-B96C-DE9F2D333AA8}" srcOrd="2" destOrd="0" parTransId="{34021796-C400-4A94-AF26-53E305627D7F}" sibTransId="{DE47F825-3867-4104-93AB-270B248BFBAA}"/>
    <dgm:cxn modelId="{3A625A4F-2061-454C-8DBB-36BC7DA97E95}" type="presOf" srcId="{88A10C48-CC9E-4B4A-9730-635E47EB44C3}" destId="{E06025F2-8F0E-4A4D-8772-7F337A045AAF}" srcOrd="0" destOrd="0" presId="urn:microsoft.com/office/officeart/2005/8/layout/lProcess2"/>
    <dgm:cxn modelId="{449E0852-A770-4E7D-A2BF-CC57E6983458}" type="presOf" srcId="{B2E22311-5531-47F6-A790-9D19AD6C9D49}" destId="{720E7B6D-742A-4A5B-A6F4-F439C01E4DA3}" srcOrd="0" destOrd="0" presId="urn:microsoft.com/office/officeart/2005/8/layout/lProcess2"/>
    <dgm:cxn modelId="{A300EA61-2B49-4242-9E9E-6621477BF906}" srcId="{88A10C48-CC9E-4B4A-9730-635E47EB44C3}" destId="{6B1B43A6-5F7C-4000-BD0B-50A10D3325C5}" srcOrd="0" destOrd="0" parTransId="{E43F0646-F362-426C-B776-5CB484B49756}" sibTransId="{472CAC10-63F5-4280-A6D8-058CC43B5F59}"/>
    <dgm:cxn modelId="{E20CD243-9308-486F-A5EC-B5741256D627}" type="presOf" srcId="{AC15F70B-5DE4-413A-85A1-7BFD4D78A116}" destId="{6C0CB6ED-4F18-424E-8A54-A778149BBD24}" srcOrd="1" destOrd="0" presId="urn:microsoft.com/office/officeart/2005/8/layout/lProcess2"/>
    <dgm:cxn modelId="{3A2CF7F4-4A13-408F-8E21-F7B1BD095736}" type="presOf" srcId="{AC15F70B-5DE4-413A-85A1-7BFD4D78A116}" destId="{66F8CB0B-C960-4683-BDDB-A1942940BC67}" srcOrd="0" destOrd="0" presId="urn:microsoft.com/office/officeart/2005/8/layout/lProcess2"/>
    <dgm:cxn modelId="{C82FC3C7-2F59-4787-9CF1-105F56F35B3F}" srcId="{AC15F70B-5DE4-413A-85A1-7BFD4D78A116}" destId="{6E322DEB-4AB8-4453-A2D4-FC42A25437EA}" srcOrd="1" destOrd="0" parTransId="{A5964507-BD1D-406A-A40A-15E6DEB64B4D}" sibTransId="{9A10B4C7-12C5-4D18-B00F-3EB64E54FE4D}"/>
    <dgm:cxn modelId="{C447D9C9-FBA7-434C-8154-8642275D4EC3}" srcId="{AC15F70B-5DE4-413A-85A1-7BFD4D78A116}" destId="{B2E22311-5531-47F6-A790-9D19AD6C9D49}" srcOrd="2" destOrd="0" parTransId="{B1B39845-FFB6-4D20-AF3D-615A6CE5D3ED}" sibTransId="{68EB5CF1-4882-470A-B804-B8F34423F757}"/>
    <dgm:cxn modelId="{8E9A9D7E-2339-4DE6-B1BF-D4F9041878B4}" type="presOf" srcId="{6B1B43A6-5F7C-4000-BD0B-50A10D3325C5}" destId="{1CFC52C3-0269-49E0-AF04-0AA39DADF29C}" srcOrd="0" destOrd="0" presId="urn:microsoft.com/office/officeart/2005/8/layout/lProcess2"/>
    <dgm:cxn modelId="{D6267170-B10F-4DBA-A630-4540781E8983}" type="presOf" srcId="{7C940992-9995-4931-982C-2F77E4EFF660}" destId="{AC0DF867-A2EB-43DB-8CCF-DF4F7F0A103A}" srcOrd="1" destOrd="0" presId="urn:microsoft.com/office/officeart/2005/8/layout/lProcess2"/>
    <dgm:cxn modelId="{325E51FE-069C-4751-90CC-69F42E4E87B5}" type="presOf" srcId="{6E322DEB-4AB8-4453-A2D4-FC42A25437EA}" destId="{94A47014-01BC-4131-9E24-A36F17A7EB10}" srcOrd="0" destOrd="0" presId="urn:microsoft.com/office/officeart/2005/8/layout/lProcess2"/>
    <dgm:cxn modelId="{E30BFA0B-7001-4868-BB82-5B79F0BA444F}" type="presOf" srcId="{2CA4146E-D10A-4C1B-BEEC-7D1FEF497674}" destId="{ABF7558C-526D-409E-997D-BBDF1C15959E}" srcOrd="0" destOrd="0" presId="urn:microsoft.com/office/officeart/2005/8/layout/lProcess2"/>
    <dgm:cxn modelId="{6328F7EF-CA1A-4BDA-91E0-870D8BB23D6D}" type="presOf" srcId="{982E9AF8-AB44-4DE3-81B7-F898B9D9E250}" destId="{B509B916-3D3C-41C3-ABBD-38870281FDB2}" srcOrd="0" destOrd="0" presId="urn:microsoft.com/office/officeart/2005/8/layout/lProcess2"/>
    <dgm:cxn modelId="{61C4E55D-2EEB-4635-9AD1-56AD288FCCA0}" srcId="{5428C741-5C37-4EC5-9D1C-67C272416F52}" destId="{88A10C48-CC9E-4B4A-9730-635E47EB44C3}" srcOrd="0" destOrd="0" parTransId="{246A5AF3-31ED-41A7-AB9F-4F2175C5B2C5}" sibTransId="{4A97226B-7752-41E6-B9CC-19CC05CB205B}"/>
    <dgm:cxn modelId="{AB52E6DC-43CB-4A66-B83B-2DE5E50C4CDC}" type="presOf" srcId="{5428C741-5C37-4EC5-9D1C-67C272416F52}" destId="{C926C0B0-A36A-456C-B9CF-4D81B0799CCF}" srcOrd="0" destOrd="0" presId="urn:microsoft.com/office/officeart/2005/8/layout/lProcess2"/>
    <dgm:cxn modelId="{3D12B871-8269-44A6-89D1-2C8D3FAEF1FE}" srcId="{7C940992-9995-4931-982C-2F77E4EFF660}" destId="{54B80172-CAF8-44EE-B984-F84B57A1AAEA}" srcOrd="0" destOrd="0" parTransId="{744F07E2-75EC-4A49-A422-F72808123F20}" sibTransId="{AD6509C0-91E0-48A6-A7D1-69EC17E765FD}"/>
    <dgm:cxn modelId="{D89B8A03-C2E6-4FE2-A8DD-C16C64904469}" type="presOf" srcId="{EBF61507-0A6B-4FD6-8A4A-6CA47F7BD393}" destId="{E79A88F1-8EAF-4B11-8E17-4EFDD6F76D97}" srcOrd="0" destOrd="0" presId="urn:microsoft.com/office/officeart/2005/8/layout/lProcess2"/>
    <dgm:cxn modelId="{A9FDAA89-BBA0-4DB6-988F-5FCF09B65CCC}" type="presOf" srcId="{88A10C48-CC9E-4B4A-9730-635E47EB44C3}" destId="{91ECADE8-DDA1-46CF-AC81-A6AA65E6CA56}" srcOrd="1" destOrd="0" presId="urn:microsoft.com/office/officeart/2005/8/layout/lProcess2"/>
    <dgm:cxn modelId="{15F1BABF-5AD1-4325-BB0B-C762D559D51B}" srcId="{7C940992-9995-4931-982C-2F77E4EFF660}" destId="{EBF61507-0A6B-4FD6-8A4A-6CA47F7BD393}" srcOrd="1" destOrd="0" parTransId="{C1F0FB01-2C4A-494E-BBC9-1367DE7DF332}" sibTransId="{88E30C90-30FD-4304-9D1B-8932F787869F}"/>
    <dgm:cxn modelId="{506CDFC4-54B1-4681-8D07-391B4A71AC24}" srcId="{5428C741-5C37-4EC5-9D1C-67C272416F52}" destId="{AC15F70B-5DE4-413A-85A1-7BFD4D78A116}" srcOrd="2" destOrd="0" parTransId="{A5B09A40-6C72-41D7-8682-5A32E596AD91}" sibTransId="{FCDCAF27-1AAE-4F2D-8E16-45094DC70F22}"/>
    <dgm:cxn modelId="{988775D5-083F-466F-BA4D-A73CC0275C87}" srcId="{88A10C48-CC9E-4B4A-9730-635E47EB44C3}" destId="{982E9AF8-AB44-4DE3-81B7-F898B9D9E250}" srcOrd="1" destOrd="0" parTransId="{536739D4-DC6C-4FB8-BE18-2A4B4FE9272B}" sibTransId="{0528EEA4-17A6-4D71-BA1F-7CFEAC704133}"/>
    <dgm:cxn modelId="{06531F2D-D151-4ECA-B0C0-2A10282076AF}" type="presOf" srcId="{86E300F1-4382-4A5F-B96C-DE9F2D333AA8}" destId="{26F41981-6718-4485-864A-6EE412061052}" srcOrd="0" destOrd="0" presId="urn:microsoft.com/office/officeart/2005/8/layout/lProcess2"/>
    <dgm:cxn modelId="{EAA3D468-9D1B-43FC-A15D-15C7BB543476}" srcId="{AC15F70B-5DE4-413A-85A1-7BFD4D78A116}" destId="{2CA4146E-D10A-4C1B-BEEC-7D1FEF497674}" srcOrd="0" destOrd="0" parTransId="{A76CA2C8-8274-4E2B-8883-4D397FAAC2C1}" sibTransId="{C69E578B-33FC-4B8F-8FC4-77AA530EB0B4}"/>
    <dgm:cxn modelId="{6469C0FD-4E58-4A05-9DCB-6FD28A0D8CD5}" type="presOf" srcId="{7C940992-9995-4931-982C-2F77E4EFF660}" destId="{39ACD738-6CA7-4F34-86FE-7819F4C7DDEF}" srcOrd="0" destOrd="0" presId="urn:microsoft.com/office/officeart/2005/8/layout/lProcess2"/>
    <dgm:cxn modelId="{FE11AA29-8666-44DD-B0F9-9A1648887280}" type="presParOf" srcId="{C926C0B0-A36A-456C-B9CF-4D81B0799CCF}" destId="{E1EFA32C-F179-4D4D-95E5-866CBC1B1462}" srcOrd="0" destOrd="0" presId="urn:microsoft.com/office/officeart/2005/8/layout/lProcess2"/>
    <dgm:cxn modelId="{D3CE956D-DCD5-4C09-BAB0-764C510345F8}" type="presParOf" srcId="{E1EFA32C-F179-4D4D-95E5-866CBC1B1462}" destId="{E06025F2-8F0E-4A4D-8772-7F337A045AAF}" srcOrd="0" destOrd="0" presId="urn:microsoft.com/office/officeart/2005/8/layout/lProcess2"/>
    <dgm:cxn modelId="{EAEE73FD-4343-44F9-BD07-0B202341E6A7}" type="presParOf" srcId="{E1EFA32C-F179-4D4D-95E5-866CBC1B1462}" destId="{91ECADE8-DDA1-46CF-AC81-A6AA65E6CA56}" srcOrd="1" destOrd="0" presId="urn:microsoft.com/office/officeart/2005/8/layout/lProcess2"/>
    <dgm:cxn modelId="{D474B4D8-6F1E-48E4-B494-64906D1AB95F}" type="presParOf" srcId="{E1EFA32C-F179-4D4D-95E5-866CBC1B1462}" destId="{A2801E87-4E49-4BFD-823F-A6693D6937B9}" srcOrd="2" destOrd="0" presId="urn:microsoft.com/office/officeart/2005/8/layout/lProcess2"/>
    <dgm:cxn modelId="{292C0DD9-2E5C-452A-9000-3511D1D87A30}" type="presParOf" srcId="{A2801E87-4E49-4BFD-823F-A6693D6937B9}" destId="{C8B79B64-2403-45C2-A0B4-34EC203C5347}" srcOrd="0" destOrd="0" presId="urn:microsoft.com/office/officeart/2005/8/layout/lProcess2"/>
    <dgm:cxn modelId="{FD2F2886-1E3C-4EB9-A5A9-208ACA65783F}" type="presParOf" srcId="{C8B79B64-2403-45C2-A0B4-34EC203C5347}" destId="{1CFC52C3-0269-49E0-AF04-0AA39DADF29C}" srcOrd="0" destOrd="0" presId="urn:microsoft.com/office/officeart/2005/8/layout/lProcess2"/>
    <dgm:cxn modelId="{9AF3F3EE-6267-4D8E-8424-26FEF98803D3}" type="presParOf" srcId="{C8B79B64-2403-45C2-A0B4-34EC203C5347}" destId="{8BC38590-9D65-4CAE-9614-19A2939081DC}" srcOrd="1" destOrd="0" presId="urn:microsoft.com/office/officeart/2005/8/layout/lProcess2"/>
    <dgm:cxn modelId="{0416706E-F287-41DB-AECB-1A4D5746E2F2}" type="presParOf" srcId="{C8B79B64-2403-45C2-A0B4-34EC203C5347}" destId="{B509B916-3D3C-41C3-ABBD-38870281FDB2}" srcOrd="2" destOrd="0" presId="urn:microsoft.com/office/officeart/2005/8/layout/lProcess2"/>
    <dgm:cxn modelId="{213687FF-53AE-4CE5-9B75-D70A8A7CBE25}" type="presParOf" srcId="{C926C0B0-A36A-456C-B9CF-4D81B0799CCF}" destId="{E58F6C5C-3B6A-4AE1-8B65-A8219860D09A}" srcOrd="1" destOrd="0" presId="urn:microsoft.com/office/officeart/2005/8/layout/lProcess2"/>
    <dgm:cxn modelId="{EB7E52DE-49AF-4BDA-AA4B-2F26FFF883B5}" type="presParOf" srcId="{C926C0B0-A36A-456C-B9CF-4D81B0799CCF}" destId="{082E2E40-6EB0-4310-B668-BF9BF01CF2F9}" srcOrd="2" destOrd="0" presId="urn:microsoft.com/office/officeart/2005/8/layout/lProcess2"/>
    <dgm:cxn modelId="{74C83A01-D13C-4CB6-8E4D-87AC3E9509E6}" type="presParOf" srcId="{082E2E40-6EB0-4310-B668-BF9BF01CF2F9}" destId="{39ACD738-6CA7-4F34-86FE-7819F4C7DDEF}" srcOrd="0" destOrd="0" presId="urn:microsoft.com/office/officeart/2005/8/layout/lProcess2"/>
    <dgm:cxn modelId="{FFA65CE0-001A-45B0-A595-3BE3A1D73353}" type="presParOf" srcId="{082E2E40-6EB0-4310-B668-BF9BF01CF2F9}" destId="{AC0DF867-A2EB-43DB-8CCF-DF4F7F0A103A}" srcOrd="1" destOrd="0" presId="urn:microsoft.com/office/officeart/2005/8/layout/lProcess2"/>
    <dgm:cxn modelId="{9FFE88F9-DBB6-4808-9CD6-7C1A957FE12B}" type="presParOf" srcId="{082E2E40-6EB0-4310-B668-BF9BF01CF2F9}" destId="{A6D27A64-F41A-4982-891D-C6C66F65051D}" srcOrd="2" destOrd="0" presId="urn:microsoft.com/office/officeart/2005/8/layout/lProcess2"/>
    <dgm:cxn modelId="{035C47CE-B62E-4C28-97C9-A260FC06F997}" type="presParOf" srcId="{A6D27A64-F41A-4982-891D-C6C66F65051D}" destId="{C050D800-7DAA-4D62-8294-4D02F636D2A1}" srcOrd="0" destOrd="0" presId="urn:microsoft.com/office/officeart/2005/8/layout/lProcess2"/>
    <dgm:cxn modelId="{CAC07164-AC9A-48AF-991A-9D921D58554E}" type="presParOf" srcId="{C050D800-7DAA-4D62-8294-4D02F636D2A1}" destId="{ADCC1A70-27D3-4B71-9FE0-54B2B2F58AF1}" srcOrd="0" destOrd="0" presId="urn:microsoft.com/office/officeart/2005/8/layout/lProcess2"/>
    <dgm:cxn modelId="{EAC78DAB-7693-4A98-82D2-0C70C72B63D5}" type="presParOf" srcId="{C050D800-7DAA-4D62-8294-4D02F636D2A1}" destId="{DBBEB911-911C-4680-948A-B108F192A6F4}" srcOrd="1" destOrd="0" presId="urn:microsoft.com/office/officeart/2005/8/layout/lProcess2"/>
    <dgm:cxn modelId="{C3D48A39-83B1-4B3B-B5F2-B4AC7A836C2E}" type="presParOf" srcId="{C050D800-7DAA-4D62-8294-4D02F636D2A1}" destId="{E79A88F1-8EAF-4B11-8E17-4EFDD6F76D97}" srcOrd="2" destOrd="0" presId="urn:microsoft.com/office/officeart/2005/8/layout/lProcess2"/>
    <dgm:cxn modelId="{896C214F-23F2-4C1A-A76D-2487B14C8413}" type="presParOf" srcId="{C050D800-7DAA-4D62-8294-4D02F636D2A1}" destId="{7D01E47A-A36E-42B8-9E08-88E50BF4A11F}" srcOrd="3" destOrd="0" presId="urn:microsoft.com/office/officeart/2005/8/layout/lProcess2"/>
    <dgm:cxn modelId="{CB0EAFAC-6E22-4A8A-A235-B7F88DF9B85E}" type="presParOf" srcId="{C050D800-7DAA-4D62-8294-4D02F636D2A1}" destId="{26F41981-6718-4485-864A-6EE412061052}" srcOrd="4" destOrd="0" presId="urn:microsoft.com/office/officeart/2005/8/layout/lProcess2"/>
    <dgm:cxn modelId="{1E96837B-6DAF-4F0B-A138-FE4CDAF25904}" type="presParOf" srcId="{C926C0B0-A36A-456C-B9CF-4D81B0799CCF}" destId="{FBDD40AB-DFE5-46D8-89D4-9BEC17535129}" srcOrd="3" destOrd="0" presId="urn:microsoft.com/office/officeart/2005/8/layout/lProcess2"/>
    <dgm:cxn modelId="{E564643A-092A-4439-A6B3-91B3BED6D99E}" type="presParOf" srcId="{C926C0B0-A36A-456C-B9CF-4D81B0799CCF}" destId="{B7637D7D-C8A1-43C3-8C82-FEBA05FB9547}" srcOrd="4" destOrd="0" presId="urn:microsoft.com/office/officeart/2005/8/layout/lProcess2"/>
    <dgm:cxn modelId="{225B1CD6-68EC-433D-ADAD-DC9622A23594}" type="presParOf" srcId="{B7637D7D-C8A1-43C3-8C82-FEBA05FB9547}" destId="{66F8CB0B-C960-4683-BDDB-A1942940BC67}" srcOrd="0" destOrd="0" presId="urn:microsoft.com/office/officeart/2005/8/layout/lProcess2"/>
    <dgm:cxn modelId="{358ACCEB-2BF9-41C6-80F9-9839BB8AEF59}" type="presParOf" srcId="{B7637D7D-C8A1-43C3-8C82-FEBA05FB9547}" destId="{6C0CB6ED-4F18-424E-8A54-A778149BBD24}" srcOrd="1" destOrd="0" presId="urn:microsoft.com/office/officeart/2005/8/layout/lProcess2"/>
    <dgm:cxn modelId="{4E3D660A-B0B3-45F5-9418-0C2BC42295AF}" type="presParOf" srcId="{B7637D7D-C8A1-43C3-8C82-FEBA05FB9547}" destId="{79FC2776-555F-48DF-A354-8CC9BD3E285D}" srcOrd="2" destOrd="0" presId="urn:microsoft.com/office/officeart/2005/8/layout/lProcess2"/>
    <dgm:cxn modelId="{527DA7ED-1565-48C9-9E93-AFCC734A8C8E}" type="presParOf" srcId="{79FC2776-555F-48DF-A354-8CC9BD3E285D}" destId="{0C2EDCDB-B0F7-4428-BEBC-7ABBCB4278A4}" srcOrd="0" destOrd="0" presId="urn:microsoft.com/office/officeart/2005/8/layout/lProcess2"/>
    <dgm:cxn modelId="{6CCF2EB9-6CC2-48C4-AB60-5EA3CDC038EA}" type="presParOf" srcId="{0C2EDCDB-B0F7-4428-BEBC-7ABBCB4278A4}" destId="{ABF7558C-526D-409E-997D-BBDF1C15959E}" srcOrd="0" destOrd="0" presId="urn:microsoft.com/office/officeart/2005/8/layout/lProcess2"/>
    <dgm:cxn modelId="{834750D4-830F-4C79-8072-B0DD411F22B8}" type="presParOf" srcId="{0C2EDCDB-B0F7-4428-BEBC-7ABBCB4278A4}" destId="{CDCB2476-3DC6-4CC3-B773-F9F1E8D6061D}" srcOrd="1" destOrd="0" presId="urn:microsoft.com/office/officeart/2005/8/layout/lProcess2"/>
    <dgm:cxn modelId="{657CD986-B7FC-4587-8662-F15F54060006}" type="presParOf" srcId="{0C2EDCDB-B0F7-4428-BEBC-7ABBCB4278A4}" destId="{94A47014-01BC-4131-9E24-A36F17A7EB10}" srcOrd="2" destOrd="0" presId="urn:microsoft.com/office/officeart/2005/8/layout/lProcess2"/>
    <dgm:cxn modelId="{E458AD7D-1E2A-4DA7-BE69-6F7705BE98CA}" type="presParOf" srcId="{0C2EDCDB-B0F7-4428-BEBC-7ABBCB4278A4}" destId="{01D61138-5DE9-4605-AFCB-5E17FB3833E8}" srcOrd="3" destOrd="0" presId="urn:microsoft.com/office/officeart/2005/8/layout/lProcess2"/>
    <dgm:cxn modelId="{C1BB4ADE-9421-410F-8C08-2995B73522D7}" type="presParOf" srcId="{0C2EDCDB-B0F7-4428-BEBC-7ABBCB4278A4}" destId="{720E7B6D-742A-4A5B-A6F4-F439C01E4DA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8C741-5C37-4EC5-9D1C-67C272416F5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A10C48-CC9E-4B4A-9730-635E47EB44C3}">
      <dgm:prSet phldrT="[Text]"/>
      <dgm:spPr/>
      <dgm:t>
        <a:bodyPr/>
        <a:lstStyle/>
        <a:p>
          <a:r>
            <a:rPr lang="en-US" dirty="0" smtClean="0">
              <a:solidFill>
                <a:srgbClr val="424242"/>
              </a:solidFill>
            </a:rPr>
            <a:t>Office</a:t>
          </a:r>
          <a:endParaRPr lang="en-US" dirty="0">
            <a:solidFill>
              <a:srgbClr val="424242"/>
            </a:solidFill>
          </a:endParaRPr>
        </a:p>
      </dgm:t>
    </dgm:pt>
    <dgm:pt modelId="{246A5AF3-31ED-41A7-AB9F-4F2175C5B2C5}" type="parTrans" cxnId="{61C4E55D-2EEB-4635-9AD1-56AD288FCCA0}">
      <dgm:prSet/>
      <dgm:spPr/>
      <dgm:t>
        <a:bodyPr/>
        <a:lstStyle/>
        <a:p>
          <a:endParaRPr lang="en-US"/>
        </a:p>
      </dgm:t>
    </dgm:pt>
    <dgm:pt modelId="{4A97226B-7752-41E6-B9CC-19CC05CB205B}" type="sibTrans" cxnId="{61C4E55D-2EEB-4635-9AD1-56AD288FCCA0}">
      <dgm:prSet/>
      <dgm:spPr/>
      <dgm:t>
        <a:bodyPr/>
        <a:lstStyle/>
        <a:p>
          <a:endParaRPr lang="en-US"/>
        </a:p>
      </dgm:t>
    </dgm:pt>
    <dgm:pt modelId="{6B1B43A6-5F7C-4000-BD0B-50A10D3325C5}">
      <dgm:prSet phldrT="[Text]" custT="1"/>
      <dgm:spPr/>
      <dgm:t>
        <a:bodyPr/>
        <a:lstStyle/>
        <a:p>
          <a:r>
            <a:rPr lang="en-US" sz="2400" dirty="0" smtClean="0">
              <a:solidFill>
                <a:srgbClr val="424242"/>
              </a:solidFill>
            </a:rPr>
            <a:t>Division of Libraries</a:t>
          </a:r>
          <a:endParaRPr lang="en-US" sz="2400" dirty="0">
            <a:solidFill>
              <a:srgbClr val="424242"/>
            </a:solidFill>
          </a:endParaRPr>
        </a:p>
      </dgm:t>
    </dgm:pt>
    <dgm:pt modelId="{E43F0646-F362-426C-B776-5CB484B49756}" type="parTrans" cxnId="{A300EA61-2B49-4242-9E9E-6621477BF906}">
      <dgm:prSet/>
      <dgm:spPr/>
      <dgm:t>
        <a:bodyPr/>
        <a:lstStyle/>
        <a:p>
          <a:endParaRPr lang="en-US"/>
        </a:p>
      </dgm:t>
    </dgm:pt>
    <dgm:pt modelId="{472CAC10-63F5-4280-A6D8-058CC43B5F59}" type="sibTrans" cxnId="{A300EA61-2B49-4242-9E9E-6621477BF906}">
      <dgm:prSet/>
      <dgm:spPr/>
      <dgm:t>
        <a:bodyPr/>
        <a:lstStyle/>
        <a:p>
          <a:endParaRPr lang="en-US"/>
        </a:p>
      </dgm:t>
    </dgm:pt>
    <dgm:pt modelId="{982E9AF8-AB44-4DE3-81B7-F898B9D9E250}">
      <dgm:prSet phldrT="[Text]" custT="1"/>
      <dgm:spPr/>
      <dgm:t>
        <a:bodyPr/>
        <a:lstStyle/>
        <a:p>
          <a:r>
            <a:rPr lang="en-US" sz="2400" dirty="0" smtClean="0">
              <a:solidFill>
                <a:srgbClr val="424242"/>
              </a:solidFill>
            </a:rPr>
            <a:t>Division of Safety &amp; Security</a:t>
          </a:r>
          <a:endParaRPr lang="en-US" sz="2400" dirty="0">
            <a:solidFill>
              <a:srgbClr val="424242"/>
            </a:solidFill>
          </a:endParaRPr>
        </a:p>
      </dgm:t>
    </dgm:pt>
    <dgm:pt modelId="{536739D4-DC6C-4FB8-BE18-2A4B4FE9272B}" type="parTrans" cxnId="{988775D5-083F-466F-BA4D-A73CC0275C87}">
      <dgm:prSet/>
      <dgm:spPr/>
      <dgm:t>
        <a:bodyPr/>
        <a:lstStyle/>
        <a:p>
          <a:endParaRPr lang="en-US"/>
        </a:p>
      </dgm:t>
    </dgm:pt>
    <dgm:pt modelId="{0528EEA4-17A6-4D71-BA1F-7CFEAC704133}" type="sibTrans" cxnId="{988775D5-083F-466F-BA4D-A73CC0275C87}">
      <dgm:prSet/>
      <dgm:spPr/>
      <dgm:t>
        <a:bodyPr/>
        <a:lstStyle/>
        <a:p>
          <a:endParaRPr lang="en-US"/>
        </a:p>
      </dgm:t>
    </dgm:pt>
    <dgm:pt modelId="{7C940992-9995-4931-982C-2F77E4EFF660}">
      <dgm:prSet phldrT="[Text]"/>
      <dgm:spPr/>
      <dgm:t>
        <a:bodyPr/>
        <a:lstStyle/>
        <a:p>
          <a:r>
            <a:rPr lang="en-US" dirty="0" smtClean="0">
              <a:solidFill>
                <a:srgbClr val="424242"/>
              </a:solidFill>
            </a:rPr>
            <a:t>Data Source</a:t>
          </a:r>
          <a:endParaRPr lang="en-US" dirty="0">
            <a:solidFill>
              <a:srgbClr val="424242"/>
            </a:solidFill>
          </a:endParaRPr>
        </a:p>
      </dgm:t>
    </dgm:pt>
    <dgm:pt modelId="{04E46B4B-5588-4302-B232-0FB78D07ADB2}" type="parTrans" cxnId="{932247FA-AEEA-4B0A-BD92-3F5367D840D5}">
      <dgm:prSet/>
      <dgm:spPr/>
      <dgm:t>
        <a:bodyPr/>
        <a:lstStyle/>
        <a:p>
          <a:endParaRPr lang="en-US"/>
        </a:p>
      </dgm:t>
    </dgm:pt>
    <dgm:pt modelId="{532ED8EA-7A72-4A8A-B3DC-C31B81D24E4C}" type="sibTrans" cxnId="{932247FA-AEEA-4B0A-BD92-3F5367D840D5}">
      <dgm:prSet/>
      <dgm:spPr/>
      <dgm:t>
        <a:bodyPr/>
        <a:lstStyle/>
        <a:p>
          <a:endParaRPr lang="en-US"/>
        </a:p>
      </dgm:t>
    </dgm:pt>
    <dgm:pt modelId="{54B80172-CAF8-44EE-B984-F84B57A1AAEA}">
      <dgm:prSet phldrT="[Text]" custT="1"/>
      <dgm:spPr/>
      <dgm:t>
        <a:bodyPr/>
        <a:lstStyle/>
        <a:p>
          <a:r>
            <a:rPr lang="en-US" sz="2400" dirty="0" smtClean="0">
              <a:solidFill>
                <a:srgbClr val="424242"/>
              </a:solidFill>
            </a:rPr>
            <a:t>Blackboard</a:t>
          </a:r>
          <a:endParaRPr lang="en-US" sz="2400" dirty="0">
            <a:solidFill>
              <a:srgbClr val="424242"/>
            </a:solidFill>
          </a:endParaRPr>
        </a:p>
      </dgm:t>
    </dgm:pt>
    <dgm:pt modelId="{744F07E2-75EC-4A49-A422-F72808123F20}" type="parTrans" cxnId="{3D12B871-8269-44A6-89D1-2C8D3FAEF1FE}">
      <dgm:prSet/>
      <dgm:spPr/>
      <dgm:t>
        <a:bodyPr/>
        <a:lstStyle/>
        <a:p>
          <a:endParaRPr lang="en-US"/>
        </a:p>
      </dgm:t>
    </dgm:pt>
    <dgm:pt modelId="{AD6509C0-91E0-48A6-A7D1-69EC17E765FD}" type="sibTrans" cxnId="{3D12B871-8269-44A6-89D1-2C8D3FAEF1FE}">
      <dgm:prSet/>
      <dgm:spPr/>
      <dgm:t>
        <a:bodyPr/>
        <a:lstStyle/>
        <a:p>
          <a:endParaRPr lang="en-US"/>
        </a:p>
      </dgm:t>
    </dgm:pt>
    <dgm:pt modelId="{EBF61507-0A6B-4FD6-8A4A-6CA47F7BD393}">
      <dgm:prSet phldrT="[Text]" custT="1"/>
      <dgm:spPr/>
      <dgm:t>
        <a:bodyPr/>
        <a:lstStyle/>
        <a:p>
          <a:r>
            <a:rPr lang="en-US" sz="2400" b="0" dirty="0" smtClean="0">
              <a:solidFill>
                <a:srgbClr val="424242"/>
              </a:solidFill>
            </a:rPr>
            <a:t>GWorld</a:t>
          </a:r>
          <a:endParaRPr lang="en-US" sz="2400" b="0" dirty="0">
            <a:solidFill>
              <a:srgbClr val="424242"/>
            </a:solidFill>
          </a:endParaRPr>
        </a:p>
      </dgm:t>
    </dgm:pt>
    <dgm:pt modelId="{C1F0FB01-2C4A-494E-BBC9-1367DE7DF332}" type="parTrans" cxnId="{15F1BABF-5AD1-4325-BB0B-C762D559D51B}">
      <dgm:prSet/>
      <dgm:spPr/>
      <dgm:t>
        <a:bodyPr/>
        <a:lstStyle/>
        <a:p>
          <a:endParaRPr lang="en-US"/>
        </a:p>
      </dgm:t>
    </dgm:pt>
    <dgm:pt modelId="{88E30C90-30FD-4304-9D1B-8932F787869F}" type="sibTrans" cxnId="{15F1BABF-5AD1-4325-BB0B-C762D559D51B}">
      <dgm:prSet/>
      <dgm:spPr/>
      <dgm:t>
        <a:bodyPr/>
        <a:lstStyle/>
        <a:p>
          <a:endParaRPr lang="en-US"/>
        </a:p>
      </dgm:t>
    </dgm:pt>
    <dgm:pt modelId="{AC15F70B-5DE4-413A-85A1-7BFD4D78A116}">
      <dgm:prSet phldrT="[Text]"/>
      <dgm:spPr/>
      <dgm:t>
        <a:bodyPr/>
        <a:lstStyle/>
        <a:p>
          <a:r>
            <a:rPr lang="en-US" dirty="0" smtClean="0">
              <a:solidFill>
                <a:srgbClr val="424242"/>
              </a:solidFill>
            </a:rPr>
            <a:t>Attributes</a:t>
          </a:r>
          <a:endParaRPr lang="en-US" dirty="0">
            <a:solidFill>
              <a:srgbClr val="424242"/>
            </a:solidFill>
          </a:endParaRPr>
        </a:p>
      </dgm:t>
    </dgm:pt>
    <dgm:pt modelId="{A5B09A40-6C72-41D7-8682-5A32E596AD91}" type="parTrans" cxnId="{506CDFC4-54B1-4681-8D07-391B4A71AC24}">
      <dgm:prSet/>
      <dgm:spPr/>
      <dgm:t>
        <a:bodyPr/>
        <a:lstStyle/>
        <a:p>
          <a:endParaRPr lang="en-US"/>
        </a:p>
      </dgm:t>
    </dgm:pt>
    <dgm:pt modelId="{FCDCAF27-1AAE-4F2D-8E16-45094DC70F22}" type="sibTrans" cxnId="{506CDFC4-54B1-4681-8D07-391B4A71AC24}">
      <dgm:prSet/>
      <dgm:spPr/>
      <dgm:t>
        <a:bodyPr/>
        <a:lstStyle/>
        <a:p>
          <a:endParaRPr lang="en-US"/>
        </a:p>
      </dgm:t>
    </dgm:pt>
    <dgm:pt modelId="{2CA4146E-D10A-4C1B-BEEC-7D1FEF497674}">
      <dgm:prSet phldrT="[Text]" custT="1"/>
      <dgm:spPr/>
      <dgm:t>
        <a:bodyPr/>
        <a:lstStyle/>
        <a:p>
          <a:r>
            <a:rPr lang="en-US" sz="2400" dirty="0" smtClean="0">
              <a:solidFill>
                <a:srgbClr val="424242"/>
              </a:solidFill>
            </a:rPr>
            <a:t>Blackboard login, faculty feedback</a:t>
          </a:r>
          <a:endParaRPr lang="en-US" sz="2400" dirty="0">
            <a:solidFill>
              <a:srgbClr val="424242"/>
            </a:solidFill>
          </a:endParaRPr>
        </a:p>
      </dgm:t>
    </dgm:pt>
    <dgm:pt modelId="{A76CA2C8-8274-4E2B-8883-4D397FAAC2C1}" type="parTrans" cxnId="{EAA3D468-9D1B-43FC-A15D-15C7BB543476}">
      <dgm:prSet/>
      <dgm:spPr/>
      <dgm:t>
        <a:bodyPr/>
        <a:lstStyle/>
        <a:p>
          <a:endParaRPr lang="en-US"/>
        </a:p>
      </dgm:t>
    </dgm:pt>
    <dgm:pt modelId="{C69E578B-33FC-4B8F-8FC4-77AA530EB0B4}" type="sibTrans" cxnId="{EAA3D468-9D1B-43FC-A15D-15C7BB543476}">
      <dgm:prSet/>
      <dgm:spPr/>
      <dgm:t>
        <a:bodyPr/>
        <a:lstStyle/>
        <a:p>
          <a:endParaRPr lang="en-US"/>
        </a:p>
      </dgm:t>
    </dgm:pt>
    <dgm:pt modelId="{6E322DEB-4AB8-4453-A2D4-FC42A25437EA}">
      <dgm:prSet phldrT="[Text]" custT="1"/>
      <dgm:spPr/>
      <dgm:t>
        <a:bodyPr/>
        <a:lstStyle/>
        <a:p>
          <a:r>
            <a:rPr lang="en-US" sz="2400" dirty="0" smtClean="0">
              <a:solidFill>
                <a:srgbClr val="424242"/>
              </a:solidFill>
            </a:rPr>
            <a:t>Logins indicators</a:t>
          </a:r>
          <a:endParaRPr lang="en-US" sz="2400" dirty="0">
            <a:solidFill>
              <a:srgbClr val="424242"/>
            </a:solidFill>
          </a:endParaRPr>
        </a:p>
      </dgm:t>
    </dgm:pt>
    <dgm:pt modelId="{A5964507-BD1D-406A-A40A-15E6DEB64B4D}" type="parTrans" cxnId="{C82FC3C7-2F59-4787-9CF1-105F56F35B3F}">
      <dgm:prSet/>
      <dgm:spPr/>
      <dgm:t>
        <a:bodyPr/>
        <a:lstStyle/>
        <a:p>
          <a:endParaRPr lang="en-US"/>
        </a:p>
      </dgm:t>
    </dgm:pt>
    <dgm:pt modelId="{9A10B4C7-12C5-4D18-B00F-3EB64E54FE4D}" type="sibTrans" cxnId="{C82FC3C7-2F59-4787-9CF1-105F56F35B3F}">
      <dgm:prSet/>
      <dgm:spPr/>
      <dgm:t>
        <a:bodyPr/>
        <a:lstStyle/>
        <a:p>
          <a:endParaRPr lang="en-US"/>
        </a:p>
      </dgm:t>
    </dgm:pt>
    <dgm:pt modelId="{86E300F1-4382-4A5F-B96C-DE9F2D333AA8}">
      <dgm:prSet phldrT="[Text]" custT="1"/>
      <dgm:spPr/>
      <dgm:t>
        <a:bodyPr/>
        <a:lstStyle/>
        <a:p>
          <a:r>
            <a:rPr lang="en-US" sz="2400" dirty="0" smtClean="0">
              <a:solidFill>
                <a:srgbClr val="424242"/>
              </a:solidFill>
            </a:rPr>
            <a:t>Connection and Check-in Surveys</a:t>
          </a:r>
          <a:endParaRPr lang="en-US" sz="2400" dirty="0">
            <a:solidFill>
              <a:srgbClr val="424242"/>
            </a:solidFill>
          </a:endParaRPr>
        </a:p>
      </dgm:t>
    </dgm:pt>
    <dgm:pt modelId="{34021796-C400-4A94-AF26-53E305627D7F}" type="parTrans" cxnId="{71516BB5-EC8D-4772-823C-B634D789A5F0}">
      <dgm:prSet/>
      <dgm:spPr/>
      <dgm:t>
        <a:bodyPr/>
        <a:lstStyle/>
        <a:p>
          <a:endParaRPr lang="en-US"/>
        </a:p>
      </dgm:t>
    </dgm:pt>
    <dgm:pt modelId="{DE47F825-3867-4104-93AB-270B248BFBAA}" type="sibTrans" cxnId="{71516BB5-EC8D-4772-823C-B634D789A5F0}">
      <dgm:prSet/>
      <dgm:spPr/>
      <dgm:t>
        <a:bodyPr/>
        <a:lstStyle/>
        <a:p>
          <a:endParaRPr lang="en-US"/>
        </a:p>
      </dgm:t>
    </dgm:pt>
    <dgm:pt modelId="{B2E22311-5531-47F6-A790-9D19AD6C9D49}">
      <dgm:prSet phldrT="[Text]" custT="1"/>
      <dgm:spPr/>
      <dgm:t>
        <a:bodyPr/>
        <a:lstStyle/>
        <a:p>
          <a:r>
            <a:rPr lang="en-US" sz="2400" dirty="0" smtClean="0">
              <a:solidFill>
                <a:srgbClr val="424242"/>
              </a:solidFill>
            </a:rPr>
            <a:t>Wellbeing, engagement, connection, academic, plan</a:t>
          </a:r>
          <a:endParaRPr lang="en-US" sz="2400" dirty="0">
            <a:solidFill>
              <a:srgbClr val="424242"/>
            </a:solidFill>
          </a:endParaRPr>
        </a:p>
      </dgm:t>
    </dgm:pt>
    <dgm:pt modelId="{B1B39845-FFB6-4D20-AF3D-615A6CE5D3ED}" type="parTrans" cxnId="{C447D9C9-FBA7-434C-8154-8642275D4EC3}">
      <dgm:prSet/>
      <dgm:spPr/>
      <dgm:t>
        <a:bodyPr/>
        <a:lstStyle/>
        <a:p>
          <a:endParaRPr lang="en-US"/>
        </a:p>
      </dgm:t>
    </dgm:pt>
    <dgm:pt modelId="{68EB5CF1-4882-470A-B804-B8F34423F757}" type="sibTrans" cxnId="{C447D9C9-FBA7-434C-8154-8642275D4EC3}">
      <dgm:prSet/>
      <dgm:spPr/>
      <dgm:t>
        <a:bodyPr/>
        <a:lstStyle/>
        <a:p>
          <a:endParaRPr lang="en-US"/>
        </a:p>
      </dgm:t>
    </dgm:pt>
    <dgm:pt modelId="{C926C0B0-A36A-456C-B9CF-4D81B0799CCF}" type="pres">
      <dgm:prSet presAssocID="{5428C741-5C37-4EC5-9D1C-67C272416F52}" presName="theList" presStyleCnt="0">
        <dgm:presLayoutVars>
          <dgm:dir/>
          <dgm:animLvl val="lvl"/>
          <dgm:resizeHandles val="exact"/>
        </dgm:presLayoutVars>
      </dgm:prSet>
      <dgm:spPr/>
      <dgm:t>
        <a:bodyPr/>
        <a:lstStyle/>
        <a:p>
          <a:endParaRPr lang="en-US"/>
        </a:p>
      </dgm:t>
    </dgm:pt>
    <dgm:pt modelId="{E1EFA32C-F179-4D4D-95E5-866CBC1B1462}" type="pres">
      <dgm:prSet presAssocID="{88A10C48-CC9E-4B4A-9730-635E47EB44C3}" presName="compNode" presStyleCnt="0"/>
      <dgm:spPr/>
    </dgm:pt>
    <dgm:pt modelId="{E06025F2-8F0E-4A4D-8772-7F337A045AAF}" type="pres">
      <dgm:prSet presAssocID="{88A10C48-CC9E-4B4A-9730-635E47EB44C3}" presName="aNode" presStyleLbl="bgShp" presStyleIdx="0" presStyleCnt="3" custScaleX="134891"/>
      <dgm:spPr/>
      <dgm:t>
        <a:bodyPr/>
        <a:lstStyle/>
        <a:p>
          <a:endParaRPr lang="en-US"/>
        </a:p>
      </dgm:t>
    </dgm:pt>
    <dgm:pt modelId="{91ECADE8-DDA1-46CF-AC81-A6AA65E6CA56}" type="pres">
      <dgm:prSet presAssocID="{88A10C48-CC9E-4B4A-9730-635E47EB44C3}" presName="textNode" presStyleLbl="bgShp" presStyleIdx="0" presStyleCnt="3"/>
      <dgm:spPr/>
      <dgm:t>
        <a:bodyPr/>
        <a:lstStyle/>
        <a:p>
          <a:endParaRPr lang="en-US"/>
        </a:p>
      </dgm:t>
    </dgm:pt>
    <dgm:pt modelId="{A2801E87-4E49-4BFD-823F-A6693D6937B9}" type="pres">
      <dgm:prSet presAssocID="{88A10C48-CC9E-4B4A-9730-635E47EB44C3}" presName="compChildNode" presStyleCnt="0"/>
      <dgm:spPr/>
    </dgm:pt>
    <dgm:pt modelId="{C8B79B64-2403-45C2-A0B4-34EC203C5347}" type="pres">
      <dgm:prSet presAssocID="{88A10C48-CC9E-4B4A-9730-635E47EB44C3}" presName="theInnerList" presStyleCnt="0"/>
      <dgm:spPr/>
    </dgm:pt>
    <dgm:pt modelId="{1CFC52C3-0269-49E0-AF04-0AA39DADF29C}" type="pres">
      <dgm:prSet presAssocID="{6B1B43A6-5F7C-4000-BD0B-50A10D3325C5}" presName="childNode" presStyleLbl="node1" presStyleIdx="0" presStyleCnt="8" custScaleX="119462" custScaleY="30225" custLinFactNeighborX="-2829" custLinFactNeighborY="-77514">
        <dgm:presLayoutVars>
          <dgm:bulletEnabled val="1"/>
        </dgm:presLayoutVars>
      </dgm:prSet>
      <dgm:spPr/>
      <dgm:t>
        <a:bodyPr/>
        <a:lstStyle/>
        <a:p>
          <a:endParaRPr lang="en-US"/>
        </a:p>
      </dgm:t>
    </dgm:pt>
    <dgm:pt modelId="{8BC38590-9D65-4CAE-9614-19A2939081DC}" type="pres">
      <dgm:prSet presAssocID="{6B1B43A6-5F7C-4000-BD0B-50A10D3325C5}" presName="aSpace2" presStyleCnt="0"/>
      <dgm:spPr/>
    </dgm:pt>
    <dgm:pt modelId="{B509B916-3D3C-41C3-ABBD-38870281FDB2}" type="pres">
      <dgm:prSet presAssocID="{982E9AF8-AB44-4DE3-81B7-F898B9D9E250}" presName="childNode" presStyleLbl="node1" presStyleIdx="1" presStyleCnt="8" custScaleX="120098" custScaleY="32299" custLinFactY="-8139" custLinFactNeighborX="-1596" custLinFactNeighborY="-100000">
        <dgm:presLayoutVars>
          <dgm:bulletEnabled val="1"/>
        </dgm:presLayoutVars>
      </dgm:prSet>
      <dgm:spPr/>
      <dgm:t>
        <a:bodyPr/>
        <a:lstStyle/>
        <a:p>
          <a:endParaRPr lang="en-US"/>
        </a:p>
      </dgm:t>
    </dgm:pt>
    <dgm:pt modelId="{E58F6C5C-3B6A-4AE1-8B65-A8219860D09A}" type="pres">
      <dgm:prSet presAssocID="{88A10C48-CC9E-4B4A-9730-635E47EB44C3}" presName="aSpace" presStyleCnt="0"/>
      <dgm:spPr/>
    </dgm:pt>
    <dgm:pt modelId="{082E2E40-6EB0-4310-B668-BF9BF01CF2F9}" type="pres">
      <dgm:prSet presAssocID="{7C940992-9995-4931-982C-2F77E4EFF660}" presName="compNode" presStyleCnt="0"/>
      <dgm:spPr/>
    </dgm:pt>
    <dgm:pt modelId="{39ACD738-6CA7-4F34-86FE-7819F4C7DDEF}" type="pres">
      <dgm:prSet presAssocID="{7C940992-9995-4931-982C-2F77E4EFF660}" presName="aNode" presStyleLbl="bgShp" presStyleIdx="1" presStyleCnt="3" custLinFactNeighborX="-3102" custLinFactNeighborY="-12695"/>
      <dgm:spPr/>
      <dgm:t>
        <a:bodyPr/>
        <a:lstStyle/>
        <a:p>
          <a:endParaRPr lang="en-US"/>
        </a:p>
      </dgm:t>
    </dgm:pt>
    <dgm:pt modelId="{AC0DF867-A2EB-43DB-8CCF-DF4F7F0A103A}" type="pres">
      <dgm:prSet presAssocID="{7C940992-9995-4931-982C-2F77E4EFF660}" presName="textNode" presStyleLbl="bgShp" presStyleIdx="1" presStyleCnt="3"/>
      <dgm:spPr/>
      <dgm:t>
        <a:bodyPr/>
        <a:lstStyle/>
        <a:p>
          <a:endParaRPr lang="en-US"/>
        </a:p>
      </dgm:t>
    </dgm:pt>
    <dgm:pt modelId="{A6D27A64-F41A-4982-891D-C6C66F65051D}" type="pres">
      <dgm:prSet presAssocID="{7C940992-9995-4931-982C-2F77E4EFF660}" presName="compChildNode" presStyleCnt="0"/>
      <dgm:spPr/>
    </dgm:pt>
    <dgm:pt modelId="{C050D800-7DAA-4D62-8294-4D02F636D2A1}" type="pres">
      <dgm:prSet presAssocID="{7C940992-9995-4931-982C-2F77E4EFF660}" presName="theInnerList" presStyleCnt="0"/>
      <dgm:spPr/>
    </dgm:pt>
    <dgm:pt modelId="{ADCC1A70-27D3-4B71-9FE0-54B2B2F58AF1}" type="pres">
      <dgm:prSet presAssocID="{54B80172-CAF8-44EE-B984-F84B57A1AAEA}" presName="childNode" presStyleLbl="node1" presStyleIdx="2" presStyleCnt="8" custScaleX="102370" custScaleY="104637" custLinFactNeighborX="-3777" custLinFactNeighborY="20666">
        <dgm:presLayoutVars>
          <dgm:bulletEnabled val="1"/>
        </dgm:presLayoutVars>
      </dgm:prSet>
      <dgm:spPr/>
      <dgm:t>
        <a:bodyPr/>
        <a:lstStyle/>
        <a:p>
          <a:endParaRPr lang="en-US"/>
        </a:p>
      </dgm:t>
    </dgm:pt>
    <dgm:pt modelId="{DBBEB911-911C-4680-948A-B108F192A6F4}" type="pres">
      <dgm:prSet presAssocID="{54B80172-CAF8-44EE-B984-F84B57A1AAEA}" presName="aSpace2" presStyleCnt="0"/>
      <dgm:spPr/>
    </dgm:pt>
    <dgm:pt modelId="{E79A88F1-8EAF-4B11-8E17-4EFDD6F76D97}" type="pres">
      <dgm:prSet presAssocID="{EBF61507-0A6B-4FD6-8A4A-6CA47F7BD393}" presName="childNode" presStyleLbl="node1" presStyleIdx="3" presStyleCnt="8" custScaleX="107719" custScaleY="99421" custLinFactNeighborX="-4451" custLinFactNeighborY="62910">
        <dgm:presLayoutVars>
          <dgm:bulletEnabled val="1"/>
        </dgm:presLayoutVars>
      </dgm:prSet>
      <dgm:spPr/>
      <dgm:t>
        <a:bodyPr/>
        <a:lstStyle/>
        <a:p>
          <a:endParaRPr lang="en-US"/>
        </a:p>
      </dgm:t>
    </dgm:pt>
    <dgm:pt modelId="{7D01E47A-A36E-42B8-9E08-88E50BF4A11F}" type="pres">
      <dgm:prSet presAssocID="{EBF61507-0A6B-4FD6-8A4A-6CA47F7BD393}" presName="aSpace2" presStyleCnt="0"/>
      <dgm:spPr/>
    </dgm:pt>
    <dgm:pt modelId="{26F41981-6718-4485-864A-6EE412061052}" type="pres">
      <dgm:prSet presAssocID="{86E300F1-4382-4A5F-B96C-DE9F2D333AA8}" presName="childNode" presStyleLbl="node1" presStyleIdx="4" presStyleCnt="8" custScaleX="119449" custScaleY="122424" custLinFactNeighborX="-3034" custLinFactNeighborY="61927">
        <dgm:presLayoutVars>
          <dgm:bulletEnabled val="1"/>
        </dgm:presLayoutVars>
      </dgm:prSet>
      <dgm:spPr/>
      <dgm:t>
        <a:bodyPr/>
        <a:lstStyle/>
        <a:p>
          <a:endParaRPr lang="en-US"/>
        </a:p>
      </dgm:t>
    </dgm:pt>
    <dgm:pt modelId="{FBDD40AB-DFE5-46D8-89D4-9BEC17535129}" type="pres">
      <dgm:prSet presAssocID="{7C940992-9995-4931-982C-2F77E4EFF660}" presName="aSpace" presStyleCnt="0"/>
      <dgm:spPr/>
    </dgm:pt>
    <dgm:pt modelId="{B7637D7D-C8A1-43C3-8C82-FEBA05FB9547}" type="pres">
      <dgm:prSet presAssocID="{AC15F70B-5DE4-413A-85A1-7BFD4D78A116}" presName="compNode" presStyleCnt="0"/>
      <dgm:spPr/>
    </dgm:pt>
    <dgm:pt modelId="{66F8CB0B-C960-4683-BDDB-A1942940BC67}" type="pres">
      <dgm:prSet presAssocID="{AC15F70B-5DE4-413A-85A1-7BFD4D78A116}" presName="aNode" presStyleLbl="bgShp" presStyleIdx="2" presStyleCnt="3"/>
      <dgm:spPr/>
      <dgm:t>
        <a:bodyPr/>
        <a:lstStyle/>
        <a:p>
          <a:endParaRPr lang="en-US"/>
        </a:p>
      </dgm:t>
    </dgm:pt>
    <dgm:pt modelId="{6C0CB6ED-4F18-424E-8A54-A778149BBD24}" type="pres">
      <dgm:prSet presAssocID="{AC15F70B-5DE4-413A-85A1-7BFD4D78A116}" presName="textNode" presStyleLbl="bgShp" presStyleIdx="2" presStyleCnt="3"/>
      <dgm:spPr/>
      <dgm:t>
        <a:bodyPr/>
        <a:lstStyle/>
        <a:p>
          <a:endParaRPr lang="en-US"/>
        </a:p>
      </dgm:t>
    </dgm:pt>
    <dgm:pt modelId="{79FC2776-555F-48DF-A354-8CC9BD3E285D}" type="pres">
      <dgm:prSet presAssocID="{AC15F70B-5DE4-413A-85A1-7BFD4D78A116}" presName="compChildNode" presStyleCnt="0"/>
      <dgm:spPr/>
    </dgm:pt>
    <dgm:pt modelId="{0C2EDCDB-B0F7-4428-BEBC-7ABBCB4278A4}" type="pres">
      <dgm:prSet presAssocID="{AC15F70B-5DE4-413A-85A1-7BFD4D78A116}" presName="theInnerList" presStyleCnt="0"/>
      <dgm:spPr/>
    </dgm:pt>
    <dgm:pt modelId="{ABF7558C-526D-409E-997D-BBDF1C15959E}" type="pres">
      <dgm:prSet presAssocID="{2CA4146E-D10A-4C1B-BEEC-7D1FEF497674}" presName="childNode" presStyleLbl="node1" presStyleIdx="5" presStyleCnt="8" custScaleX="123693" custScaleY="78893" custLinFactNeighborX="-776" custLinFactNeighborY="-39699">
        <dgm:presLayoutVars>
          <dgm:bulletEnabled val="1"/>
        </dgm:presLayoutVars>
      </dgm:prSet>
      <dgm:spPr/>
      <dgm:t>
        <a:bodyPr/>
        <a:lstStyle/>
        <a:p>
          <a:endParaRPr lang="en-US"/>
        </a:p>
      </dgm:t>
    </dgm:pt>
    <dgm:pt modelId="{CDCB2476-3DC6-4CC3-B773-F9F1E8D6061D}" type="pres">
      <dgm:prSet presAssocID="{2CA4146E-D10A-4C1B-BEEC-7D1FEF497674}" presName="aSpace2" presStyleCnt="0"/>
      <dgm:spPr/>
    </dgm:pt>
    <dgm:pt modelId="{94A47014-01BC-4131-9E24-A36F17A7EB10}" type="pres">
      <dgm:prSet presAssocID="{6E322DEB-4AB8-4453-A2D4-FC42A25437EA}" presName="childNode" presStyleLbl="node1" presStyleIdx="6" presStyleCnt="8" custScaleX="123693" custScaleY="55682" custLinFactNeighborX="775" custLinFactNeighborY="5370">
        <dgm:presLayoutVars>
          <dgm:bulletEnabled val="1"/>
        </dgm:presLayoutVars>
      </dgm:prSet>
      <dgm:spPr/>
      <dgm:t>
        <a:bodyPr/>
        <a:lstStyle/>
        <a:p>
          <a:endParaRPr lang="en-US"/>
        </a:p>
      </dgm:t>
    </dgm:pt>
    <dgm:pt modelId="{01D61138-5DE9-4605-AFCB-5E17FB3833E8}" type="pres">
      <dgm:prSet presAssocID="{6E322DEB-4AB8-4453-A2D4-FC42A25437EA}" presName="aSpace2" presStyleCnt="0"/>
      <dgm:spPr/>
    </dgm:pt>
    <dgm:pt modelId="{720E7B6D-742A-4A5B-A6F4-F439C01E4DA3}" type="pres">
      <dgm:prSet presAssocID="{B2E22311-5531-47F6-A790-9D19AD6C9D49}" presName="childNode" presStyleLbl="node1" presStyleIdx="7" presStyleCnt="8" custScaleX="147937" custScaleY="112402" custLinFactNeighborX="372" custLinFactNeighborY="66757">
        <dgm:presLayoutVars>
          <dgm:bulletEnabled val="1"/>
        </dgm:presLayoutVars>
      </dgm:prSet>
      <dgm:spPr/>
      <dgm:t>
        <a:bodyPr/>
        <a:lstStyle/>
        <a:p>
          <a:endParaRPr lang="en-US"/>
        </a:p>
      </dgm:t>
    </dgm:pt>
  </dgm:ptLst>
  <dgm:cxnLst>
    <dgm:cxn modelId="{932247FA-AEEA-4B0A-BD92-3F5367D840D5}" srcId="{5428C741-5C37-4EC5-9D1C-67C272416F52}" destId="{7C940992-9995-4931-982C-2F77E4EFF660}" srcOrd="1" destOrd="0" parTransId="{04E46B4B-5588-4302-B232-0FB78D07ADB2}" sibTransId="{532ED8EA-7A72-4A8A-B3DC-C31B81D24E4C}"/>
    <dgm:cxn modelId="{390CE987-114D-4884-AD3E-BDC732ABF7D7}" type="presOf" srcId="{54B80172-CAF8-44EE-B984-F84B57A1AAEA}" destId="{ADCC1A70-27D3-4B71-9FE0-54B2B2F58AF1}" srcOrd="0" destOrd="0" presId="urn:microsoft.com/office/officeart/2005/8/layout/lProcess2"/>
    <dgm:cxn modelId="{71516BB5-EC8D-4772-823C-B634D789A5F0}" srcId="{7C940992-9995-4931-982C-2F77E4EFF660}" destId="{86E300F1-4382-4A5F-B96C-DE9F2D333AA8}" srcOrd="2" destOrd="0" parTransId="{34021796-C400-4A94-AF26-53E305627D7F}" sibTransId="{DE47F825-3867-4104-93AB-270B248BFBAA}"/>
    <dgm:cxn modelId="{3A625A4F-2061-454C-8DBB-36BC7DA97E95}" type="presOf" srcId="{88A10C48-CC9E-4B4A-9730-635E47EB44C3}" destId="{E06025F2-8F0E-4A4D-8772-7F337A045AAF}" srcOrd="0" destOrd="0" presId="urn:microsoft.com/office/officeart/2005/8/layout/lProcess2"/>
    <dgm:cxn modelId="{449E0852-A770-4E7D-A2BF-CC57E6983458}" type="presOf" srcId="{B2E22311-5531-47F6-A790-9D19AD6C9D49}" destId="{720E7B6D-742A-4A5B-A6F4-F439C01E4DA3}" srcOrd="0" destOrd="0" presId="urn:microsoft.com/office/officeart/2005/8/layout/lProcess2"/>
    <dgm:cxn modelId="{A300EA61-2B49-4242-9E9E-6621477BF906}" srcId="{88A10C48-CC9E-4B4A-9730-635E47EB44C3}" destId="{6B1B43A6-5F7C-4000-BD0B-50A10D3325C5}" srcOrd="0" destOrd="0" parTransId="{E43F0646-F362-426C-B776-5CB484B49756}" sibTransId="{472CAC10-63F5-4280-A6D8-058CC43B5F59}"/>
    <dgm:cxn modelId="{E20CD243-9308-486F-A5EC-B5741256D627}" type="presOf" srcId="{AC15F70B-5DE4-413A-85A1-7BFD4D78A116}" destId="{6C0CB6ED-4F18-424E-8A54-A778149BBD24}" srcOrd="1" destOrd="0" presId="urn:microsoft.com/office/officeart/2005/8/layout/lProcess2"/>
    <dgm:cxn modelId="{3A2CF7F4-4A13-408F-8E21-F7B1BD095736}" type="presOf" srcId="{AC15F70B-5DE4-413A-85A1-7BFD4D78A116}" destId="{66F8CB0B-C960-4683-BDDB-A1942940BC67}" srcOrd="0" destOrd="0" presId="urn:microsoft.com/office/officeart/2005/8/layout/lProcess2"/>
    <dgm:cxn modelId="{C82FC3C7-2F59-4787-9CF1-105F56F35B3F}" srcId="{AC15F70B-5DE4-413A-85A1-7BFD4D78A116}" destId="{6E322DEB-4AB8-4453-A2D4-FC42A25437EA}" srcOrd="1" destOrd="0" parTransId="{A5964507-BD1D-406A-A40A-15E6DEB64B4D}" sibTransId="{9A10B4C7-12C5-4D18-B00F-3EB64E54FE4D}"/>
    <dgm:cxn modelId="{C447D9C9-FBA7-434C-8154-8642275D4EC3}" srcId="{AC15F70B-5DE4-413A-85A1-7BFD4D78A116}" destId="{B2E22311-5531-47F6-A790-9D19AD6C9D49}" srcOrd="2" destOrd="0" parTransId="{B1B39845-FFB6-4D20-AF3D-615A6CE5D3ED}" sibTransId="{68EB5CF1-4882-470A-B804-B8F34423F757}"/>
    <dgm:cxn modelId="{8E9A9D7E-2339-4DE6-B1BF-D4F9041878B4}" type="presOf" srcId="{6B1B43A6-5F7C-4000-BD0B-50A10D3325C5}" destId="{1CFC52C3-0269-49E0-AF04-0AA39DADF29C}" srcOrd="0" destOrd="0" presId="urn:microsoft.com/office/officeart/2005/8/layout/lProcess2"/>
    <dgm:cxn modelId="{D6267170-B10F-4DBA-A630-4540781E8983}" type="presOf" srcId="{7C940992-9995-4931-982C-2F77E4EFF660}" destId="{AC0DF867-A2EB-43DB-8CCF-DF4F7F0A103A}" srcOrd="1" destOrd="0" presId="urn:microsoft.com/office/officeart/2005/8/layout/lProcess2"/>
    <dgm:cxn modelId="{325E51FE-069C-4751-90CC-69F42E4E87B5}" type="presOf" srcId="{6E322DEB-4AB8-4453-A2D4-FC42A25437EA}" destId="{94A47014-01BC-4131-9E24-A36F17A7EB10}" srcOrd="0" destOrd="0" presId="urn:microsoft.com/office/officeart/2005/8/layout/lProcess2"/>
    <dgm:cxn modelId="{E30BFA0B-7001-4868-BB82-5B79F0BA444F}" type="presOf" srcId="{2CA4146E-D10A-4C1B-BEEC-7D1FEF497674}" destId="{ABF7558C-526D-409E-997D-BBDF1C15959E}" srcOrd="0" destOrd="0" presId="urn:microsoft.com/office/officeart/2005/8/layout/lProcess2"/>
    <dgm:cxn modelId="{6328F7EF-CA1A-4BDA-91E0-870D8BB23D6D}" type="presOf" srcId="{982E9AF8-AB44-4DE3-81B7-F898B9D9E250}" destId="{B509B916-3D3C-41C3-ABBD-38870281FDB2}" srcOrd="0" destOrd="0" presId="urn:microsoft.com/office/officeart/2005/8/layout/lProcess2"/>
    <dgm:cxn modelId="{61C4E55D-2EEB-4635-9AD1-56AD288FCCA0}" srcId="{5428C741-5C37-4EC5-9D1C-67C272416F52}" destId="{88A10C48-CC9E-4B4A-9730-635E47EB44C3}" srcOrd="0" destOrd="0" parTransId="{246A5AF3-31ED-41A7-AB9F-4F2175C5B2C5}" sibTransId="{4A97226B-7752-41E6-B9CC-19CC05CB205B}"/>
    <dgm:cxn modelId="{AB52E6DC-43CB-4A66-B83B-2DE5E50C4CDC}" type="presOf" srcId="{5428C741-5C37-4EC5-9D1C-67C272416F52}" destId="{C926C0B0-A36A-456C-B9CF-4D81B0799CCF}" srcOrd="0" destOrd="0" presId="urn:microsoft.com/office/officeart/2005/8/layout/lProcess2"/>
    <dgm:cxn modelId="{3D12B871-8269-44A6-89D1-2C8D3FAEF1FE}" srcId="{7C940992-9995-4931-982C-2F77E4EFF660}" destId="{54B80172-CAF8-44EE-B984-F84B57A1AAEA}" srcOrd="0" destOrd="0" parTransId="{744F07E2-75EC-4A49-A422-F72808123F20}" sibTransId="{AD6509C0-91E0-48A6-A7D1-69EC17E765FD}"/>
    <dgm:cxn modelId="{D89B8A03-C2E6-4FE2-A8DD-C16C64904469}" type="presOf" srcId="{EBF61507-0A6B-4FD6-8A4A-6CA47F7BD393}" destId="{E79A88F1-8EAF-4B11-8E17-4EFDD6F76D97}" srcOrd="0" destOrd="0" presId="urn:microsoft.com/office/officeart/2005/8/layout/lProcess2"/>
    <dgm:cxn modelId="{A9FDAA89-BBA0-4DB6-988F-5FCF09B65CCC}" type="presOf" srcId="{88A10C48-CC9E-4B4A-9730-635E47EB44C3}" destId="{91ECADE8-DDA1-46CF-AC81-A6AA65E6CA56}" srcOrd="1" destOrd="0" presId="urn:microsoft.com/office/officeart/2005/8/layout/lProcess2"/>
    <dgm:cxn modelId="{15F1BABF-5AD1-4325-BB0B-C762D559D51B}" srcId="{7C940992-9995-4931-982C-2F77E4EFF660}" destId="{EBF61507-0A6B-4FD6-8A4A-6CA47F7BD393}" srcOrd="1" destOrd="0" parTransId="{C1F0FB01-2C4A-494E-BBC9-1367DE7DF332}" sibTransId="{88E30C90-30FD-4304-9D1B-8932F787869F}"/>
    <dgm:cxn modelId="{506CDFC4-54B1-4681-8D07-391B4A71AC24}" srcId="{5428C741-5C37-4EC5-9D1C-67C272416F52}" destId="{AC15F70B-5DE4-413A-85A1-7BFD4D78A116}" srcOrd="2" destOrd="0" parTransId="{A5B09A40-6C72-41D7-8682-5A32E596AD91}" sibTransId="{FCDCAF27-1AAE-4F2D-8E16-45094DC70F22}"/>
    <dgm:cxn modelId="{988775D5-083F-466F-BA4D-A73CC0275C87}" srcId="{88A10C48-CC9E-4B4A-9730-635E47EB44C3}" destId="{982E9AF8-AB44-4DE3-81B7-F898B9D9E250}" srcOrd="1" destOrd="0" parTransId="{536739D4-DC6C-4FB8-BE18-2A4B4FE9272B}" sibTransId="{0528EEA4-17A6-4D71-BA1F-7CFEAC704133}"/>
    <dgm:cxn modelId="{06531F2D-D151-4ECA-B0C0-2A10282076AF}" type="presOf" srcId="{86E300F1-4382-4A5F-B96C-DE9F2D333AA8}" destId="{26F41981-6718-4485-864A-6EE412061052}" srcOrd="0" destOrd="0" presId="urn:microsoft.com/office/officeart/2005/8/layout/lProcess2"/>
    <dgm:cxn modelId="{EAA3D468-9D1B-43FC-A15D-15C7BB543476}" srcId="{AC15F70B-5DE4-413A-85A1-7BFD4D78A116}" destId="{2CA4146E-D10A-4C1B-BEEC-7D1FEF497674}" srcOrd="0" destOrd="0" parTransId="{A76CA2C8-8274-4E2B-8883-4D397FAAC2C1}" sibTransId="{C69E578B-33FC-4B8F-8FC4-77AA530EB0B4}"/>
    <dgm:cxn modelId="{6469C0FD-4E58-4A05-9DCB-6FD28A0D8CD5}" type="presOf" srcId="{7C940992-9995-4931-982C-2F77E4EFF660}" destId="{39ACD738-6CA7-4F34-86FE-7819F4C7DDEF}" srcOrd="0" destOrd="0" presId="urn:microsoft.com/office/officeart/2005/8/layout/lProcess2"/>
    <dgm:cxn modelId="{FE11AA29-8666-44DD-B0F9-9A1648887280}" type="presParOf" srcId="{C926C0B0-A36A-456C-B9CF-4D81B0799CCF}" destId="{E1EFA32C-F179-4D4D-95E5-866CBC1B1462}" srcOrd="0" destOrd="0" presId="urn:microsoft.com/office/officeart/2005/8/layout/lProcess2"/>
    <dgm:cxn modelId="{D3CE956D-DCD5-4C09-BAB0-764C510345F8}" type="presParOf" srcId="{E1EFA32C-F179-4D4D-95E5-866CBC1B1462}" destId="{E06025F2-8F0E-4A4D-8772-7F337A045AAF}" srcOrd="0" destOrd="0" presId="urn:microsoft.com/office/officeart/2005/8/layout/lProcess2"/>
    <dgm:cxn modelId="{EAEE73FD-4343-44F9-BD07-0B202341E6A7}" type="presParOf" srcId="{E1EFA32C-F179-4D4D-95E5-866CBC1B1462}" destId="{91ECADE8-DDA1-46CF-AC81-A6AA65E6CA56}" srcOrd="1" destOrd="0" presId="urn:microsoft.com/office/officeart/2005/8/layout/lProcess2"/>
    <dgm:cxn modelId="{D474B4D8-6F1E-48E4-B494-64906D1AB95F}" type="presParOf" srcId="{E1EFA32C-F179-4D4D-95E5-866CBC1B1462}" destId="{A2801E87-4E49-4BFD-823F-A6693D6937B9}" srcOrd="2" destOrd="0" presId="urn:microsoft.com/office/officeart/2005/8/layout/lProcess2"/>
    <dgm:cxn modelId="{292C0DD9-2E5C-452A-9000-3511D1D87A30}" type="presParOf" srcId="{A2801E87-4E49-4BFD-823F-A6693D6937B9}" destId="{C8B79B64-2403-45C2-A0B4-34EC203C5347}" srcOrd="0" destOrd="0" presId="urn:microsoft.com/office/officeart/2005/8/layout/lProcess2"/>
    <dgm:cxn modelId="{FD2F2886-1E3C-4EB9-A5A9-208ACA65783F}" type="presParOf" srcId="{C8B79B64-2403-45C2-A0B4-34EC203C5347}" destId="{1CFC52C3-0269-49E0-AF04-0AA39DADF29C}" srcOrd="0" destOrd="0" presId="urn:microsoft.com/office/officeart/2005/8/layout/lProcess2"/>
    <dgm:cxn modelId="{9AF3F3EE-6267-4D8E-8424-26FEF98803D3}" type="presParOf" srcId="{C8B79B64-2403-45C2-A0B4-34EC203C5347}" destId="{8BC38590-9D65-4CAE-9614-19A2939081DC}" srcOrd="1" destOrd="0" presId="urn:microsoft.com/office/officeart/2005/8/layout/lProcess2"/>
    <dgm:cxn modelId="{0416706E-F287-41DB-AECB-1A4D5746E2F2}" type="presParOf" srcId="{C8B79B64-2403-45C2-A0B4-34EC203C5347}" destId="{B509B916-3D3C-41C3-ABBD-38870281FDB2}" srcOrd="2" destOrd="0" presId="urn:microsoft.com/office/officeart/2005/8/layout/lProcess2"/>
    <dgm:cxn modelId="{213687FF-53AE-4CE5-9B75-D70A8A7CBE25}" type="presParOf" srcId="{C926C0B0-A36A-456C-B9CF-4D81B0799CCF}" destId="{E58F6C5C-3B6A-4AE1-8B65-A8219860D09A}" srcOrd="1" destOrd="0" presId="urn:microsoft.com/office/officeart/2005/8/layout/lProcess2"/>
    <dgm:cxn modelId="{EB7E52DE-49AF-4BDA-AA4B-2F26FFF883B5}" type="presParOf" srcId="{C926C0B0-A36A-456C-B9CF-4D81B0799CCF}" destId="{082E2E40-6EB0-4310-B668-BF9BF01CF2F9}" srcOrd="2" destOrd="0" presId="urn:microsoft.com/office/officeart/2005/8/layout/lProcess2"/>
    <dgm:cxn modelId="{74C83A01-D13C-4CB6-8E4D-87AC3E9509E6}" type="presParOf" srcId="{082E2E40-6EB0-4310-B668-BF9BF01CF2F9}" destId="{39ACD738-6CA7-4F34-86FE-7819F4C7DDEF}" srcOrd="0" destOrd="0" presId="urn:microsoft.com/office/officeart/2005/8/layout/lProcess2"/>
    <dgm:cxn modelId="{FFA65CE0-001A-45B0-A595-3BE3A1D73353}" type="presParOf" srcId="{082E2E40-6EB0-4310-B668-BF9BF01CF2F9}" destId="{AC0DF867-A2EB-43DB-8CCF-DF4F7F0A103A}" srcOrd="1" destOrd="0" presId="urn:microsoft.com/office/officeart/2005/8/layout/lProcess2"/>
    <dgm:cxn modelId="{9FFE88F9-DBB6-4808-9CD6-7C1A957FE12B}" type="presParOf" srcId="{082E2E40-6EB0-4310-B668-BF9BF01CF2F9}" destId="{A6D27A64-F41A-4982-891D-C6C66F65051D}" srcOrd="2" destOrd="0" presId="urn:microsoft.com/office/officeart/2005/8/layout/lProcess2"/>
    <dgm:cxn modelId="{035C47CE-B62E-4C28-97C9-A260FC06F997}" type="presParOf" srcId="{A6D27A64-F41A-4982-891D-C6C66F65051D}" destId="{C050D800-7DAA-4D62-8294-4D02F636D2A1}" srcOrd="0" destOrd="0" presId="urn:microsoft.com/office/officeart/2005/8/layout/lProcess2"/>
    <dgm:cxn modelId="{CAC07164-AC9A-48AF-991A-9D921D58554E}" type="presParOf" srcId="{C050D800-7DAA-4D62-8294-4D02F636D2A1}" destId="{ADCC1A70-27D3-4B71-9FE0-54B2B2F58AF1}" srcOrd="0" destOrd="0" presId="urn:microsoft.com/office/officeart/2005/8/layout/lProcess2"/>
    <dgm:cxn modelId="{EAC78DAB-7693-4A98-82D2-0C70C72B63D5}" type="presParOf" srcId="{C050D800-7DAA-4D62-8294-4D02F636D2A1}" destId="{DBBEB911-911C-4680-948A-B108F192A6F4}" srcOrd="1" destOrd="0" presId="urn:microsoft.com/office/officeart/2005/8/layout/lProcess2"/>
    <dgm:cxn modelId="{C3D48A39-83B1-4B3B-B5F2-B4AC7A836C2E}" type="presParOf" srcId="{C050D800-7DAA-4D62-8294-4D02F636D2A1}" destId="{E79A88F1-8EAF-4B11-8E17-4EFDD6F76D97}" srcOrd="2" destOrd="0" presId="urn:microsoft.com/office/officeart/2005/8/layout/lProcess2"/>
    <dgm:cxn modelId="{896C214F-23F2-4C1A-A76D-2487B14C8413}" type="presParOf" srcId="{C050D800-7DAA-4D62-8294-4D02F636D2A1}" destId="{7D01E47A-A36E-42B8-9E08-88E50BF4A11F}" srcOrd="3" destOrd="0" presId="urn:microsoft.com/office/officeart/2005/8/layout/lProcess2"/>
    <dgm:cxn modelId="{CB0EAFAC-6E22-4A8A-A235-B7F88DF9B85E}" type="presParOf" srcId="{C050D800-7DAA-4D62-8294-4D02F636D2A1}" destId="{26F41981-6718-4485-864A-6EE412061052}" srcOrd="4" destOrd="0" presId="urn:microsoft.com/office/officeart/2005/8/layout/lProcess2"/>
    <dgm:cxn modelId="{1E96837B-6DAF-4F0B-A138-FE4CDAF25904}" type="presParOf" srcId="{C926C0B0-A36A-456C-B9CF-4D81B0799CCF}" destId="{FBDD40AB-DFE5-46D8-89D4-9BEC17535129}" srcOrd="3" destOrd="0" presId="urn:microsoft.com/office/officeart/2005/8/layout/lProcess2"/>
    <dgm:cxn modelId="{E564643A-092A-4439-A6B3-91B3BED6D99E}" type="presParOf" srcId="{C926C0B0-A36A-456C-B9CF-4D81B0799CCF}" destId="{B7637D7D-C8A1-43C3-8C82-FEBA05FB9547}" srcOrd="4" destOrd="0" presId="urn:microsoft.com/office/officeart/2005/8/layout/lProcess2"/>
    <dgm:cxn modelId="{225B1CD6-68EC-433D-ADAD-DC9622A23594}" type="presParOf" srcId="{B7637D7D-C8A1-43C3-8C82-FEBA05FB9547}" destId="{66F8CB0B-C960-4683-BDDB-A1942940BC67}" srcOrd="0" destOrd="0" presId="urn:microsoft.com/office/officeart/2005/8/layout/lProcess2"/>
    <dgm:cxn modelId="{358ACCEB-2BF9-41C6-80F9-9839BB8AEF59}" type="presParOf" srcId="{B7637D7D-C8A1-43C3-8C82-FEBA05FB9547}" destId="{6C0CB6ED-4F18-424E-8A54-A778149BBD24}" srcOrd="1" destOrd="0" presId="urn:microsoft.com/office/officeart/2005/8/layout/lProcess2"/>
    <dgm:cxn modelId="{4E3D660A-B0B3-45F5-9418-0C2BC42295AF}" type="presParOf" srcId="{B7637D7D-C8A1-43C3-8C82-FEBA05FB9547}" destId="{79FC2776-555F-48DF-A354-8CC9BD3E285D}" srcOrd="2" destOrd="0" presId="urn:microsoft.com/office/officeart/2005/8/layout/lProcess2"/>
    <dgm:cxn modelId="{527DA7ED-1565-48C9-9E93-AFCC734A8C8E}" type="presParOf" srcId="{79FC2776-555F-48DF-A354-8CC9BD3E285D}" destId="{0C2EDCDB-B0F7-4428-BEBC-7ABBCB4278A4}" srcOrd="0" destOrd="0" presId="urn:microsoft.com/office/officeart/2005/8/layout/lProcess2"/>
    <dgm:cxn modelId="{6CCF2EB9-6CC2-48C4-AB60-5EA3CDC038EA}" type="presParOf" srcId="{0C2EDCDB-B0F7-4428-BEBC-7ABBCB4278A4}" destId="{ABF7558C-526D-409E-997D-BBDF1C15959E}" srcOrd="0" destOrd="0" presId="urn:microsoft.com/office/officeart/2005/8/layout/lProcess2"/>
    <dgm:cxn modelId="{834750D4-830F-4C79-8072-B0DD411F22B8}" type="presParOf" srcId="{0C2EDCDB-B0F7-4428-BEBC-7ABBCB4278A4}" destId="{CDCB2476-3DC6-4CC3-B773-F9F1E8D6061D}" srcOrd="1" destOrd="0" presId="urn:microsoft.com/office/officeart/2005/8/layout/lProcess2"/>
    <dgm:cxn modelId="{657CD986-B7FC-4587-8662-F15F54060006}" type="presParOf" srcId="{0C2EDCDB-B0F7-4428-BEBC-7ABBCB4278A4}" destId="{94A47014-01BC-4131-9E24-A36F17A7EB10}" srcOrd="2" destOrd="0" presId="urn:microsoft.com/office/officeart/2005/8/layout/lProcess2"/>
    <dgm:cxn modelId="{E458AD7D-1E2A-4DA7-BE69-6F7705BE98CA}" type="presParOf" srcId="{0C2EDCDB-B0F7-4428-BEBC-7ABBCB4278A4}" destId="{01D61138-5DE9-4605-AFCB-5E17FB3833E8}" srcOrd="3" destOrd="0" presId="urn:microsoft.com/office/officeart/2005/8/layout/lProcess2"/>
    <dgm:cxn modelId="{C1BB4ADE-9421-410F-8C08-2995B73522D7}" type="presParOf" srcId="{0C2EDCDB-B0F7-4428-BEBC-7ABBCB4278A4}" destId="{720E7B6D-742A-4A5B-A6F4-F439C01E4DA3}"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25F2-8F0E-4A4D-8772-7F337A045AAF}">
      <dsp:nvSpPr>
        <dsp:cNvPr id="0" name=""/>
        <dsp:cNvSpPr/>
      </dsp:nvSpPr>
      <dsp:spPr>
        <a:xfrm>
          <a:off x="1078" y="0"/>
          <a:ext cx="2804834" cy="317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424242"/>
              </a:solidFill>
            </a:rPr>
            <a:t>Office</a:t>
          </a:r>
          <a:endParaRPr lang="en-US" sz="4000" kern="1200" dirty="0">
            <a:solidFill>
              <a:srgbClr val="424242"/>
            </a:solidFill>
          </a:endParaRPr>
        </a:p>
      </dsp:txBody>
      <dsp:txXfrm>
        <a:off x="1078" y="0"/>
        <a:ext cx="2804834" cy="951071"/>
      </dsp:txXfrm>
    </dsp:sp>
    <dsp:sp modelId="{1CFC52C3-0269-49E0-AF04-0AA39DADF29C}">
      <dsp:nvSpPr>
        <dsp:cNvPr id="0" name=""/>
        <dsp:cNvSpPr/>
      </dsp:nvSpPr>
      <dsp:spPr>
        <a:xfrm>
          <a:off x="281562" y="951999"/>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Registrar</a:t>
          </a:r>
          <a:endParaRPr lang="en-US" sz="2400" kern="1200" dirty="0">
            <a:solidFill>
              <a:srgbClr val="424242"/>
            </a:solidFill>
          </a:endParaRPr>
        </a:p>
      </dsp:txBody>
      <dsp:txXfrm>
        <a:off x="309558" y="979995"/>
        <a:ext cx="2187875" cy="899877"/>
      </dsp:txXfrm>
    </dsp:sp>
    <dsp:sp modelId="{B509B916-3D3C-41C3-ABBD-38870281FDB2}">
      <dsp:nvSpPr>
        <dsp:cNvPr id="0" name=""/>
        <dsp:cNvSpPr/>
      </dsp:nvSpPr>
      <dsp:spPr>
        <a:xfrm>
          <a:off x="281562" y="2054926"/>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Admissions</a:t>
          </a:r>
          <a:endParaRPr lang="en-US" sz="2400" kern="1200" dirty="0">
            <a:solidFill>
              <a:srgbClr val="424242"/>
            </a:solidFill>
          </a:endParaRPr>
        </a:p>
      </dsp:txBody>
      <dsp:txXfrm>
        <a:off x="309558" y="2082922"/>
        <a:ext cx="2187875" cy="899877"/>
      </dsp:txXfrm>
    </dsp:sp>
    <dsp:sp modelId="{39ACD738-6CA7-4F34-86FE-7819F4C7DDEF}">
      <dsp:nvSpPr>
        <dsp:cNvPr id="0" name=""/>
        <dsp:cNvSpPr/>
      </dsp:nvSpPr>
      <dsp:spPr>
        <a:xfrm>
          <a:off x="3016275" y="0"/>
          <a:ext cx="2804834" cy="317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424242"/>
              </a:solidFill>
            </a:rPr>
            <a:t>Data Source</a:t>
          </a:r>
          <a:endParaRPr lang="en-US" sz="4000" kern="1200" dirty="0">
            <a:solidFill>
              <a:srgbClr val="424242"/>
            </a:solidFill>
          </a:endParaRPr>
        </a:p>
      </dsp:txBody>
      <dsp:txXfrm>
        <a:off x="3016275" y="0"/>
        <a:ext cx="2804834" cy="951071"/>
      </dsp:txXfrm>
    </dsp:sp>
    <dsp:sp modelId="{ADCC1A70-27D3-4B71-9FE0-54B2B2F58AF1}">
      <dsp:nvSpPr>
        <dsp:cNvPr id="0" name=""/>
        <dsp:cNvSpPr/>
      </dsp:nvSpPr>
      <dsp:spPr>
        <a:xfrm>
          <a:off x="3296758" y="951999"/>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Banner</a:t>
          </a:r>
          <a:endParaRPr lang="en-US" sz="2400" kern="1200" dirty="0">
            <a:solidFill>
              <a:srgbClr val="424242"/>
            </a:solidFill>
          </a:endParaRPr>
        </a:p>
      </dsp:txBody>
      <dsp:txXfrm>
        <a:off x="3324754" y="979995"/>
        <a:ext cx="2187875" cy="899877"/>
      </dsp:txXfrm>
    </dsp:sp>
    <dsp:sp modelId="{E79A88F1-8EAF-4B11-8E17-4EFDD6F76D97}">
      <dsp:nvSpPr>
        <dsp:cNvPr id="0" name=""/>
        <dsp:cNvSpPr/>
      </dsp:nvSpPr>
      <dsp:spPr>
        <a:xfrm>
          <a:off x="3296758" y="2054926"/>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424242"/>
              </a:solidFill>
            </a:rPr>
            <a:t>Banner, Common App, CRM</a:t>
          </a:r>
          <a:endParaRPr lang="en-US" sz="2400" b="0" kern="1200" dirty="0">
            <a:solidFill>
              <a:srgbClr val="424242"/>
            </a:solidFill>
          </a:endParaRPr>
        </a:p>
      </dsp:txBody>
      <dsp:txXfrm>
        <a:off x="3324754" y="2082922"/>
        <a:ext cx="2187875" cy="899877"/>
      </dsp:txXfrm>
    </dsp:sp>
    <dsp:sp modelId="{66F8CB0B-C960-4683-BDDB-A1942940BC67}">
      <dsp:nvSpPr>
        <dsp:cNvPr id="0" name=""/>
        <dsp:cNvSpPr/>
      </dsp:nvSpPr>
      <dsp:spPr>
        <a:xfrm>
          <a:off x="6031472" y="0"/>
          <a:ext cx="2804834" cy="317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424242"/>
              </a:solidFill>
            </a:rPr>
            <a:t>Attributes</a:t>
          </a:r>
          <a:endParaRPr lang="en-US" sz="4000" kern="1200" dirty="0">
            <a:solidFill>
              <a:srgbClr val="424242"/>
            </a:solidFill>
          </a:endParaRPr>
        </a:p>
      </dsp:txBody>
      <dsp:txXfrm>
        <a:off x="6031472" y="0"/>
        <a:ext cx="2804834" cy="951071"/>
      </dsp:txXfrm>
    </dsp:sp>
    <dsp:sp modelId="{ABF7558C-526D-409E-997D-BBDF1C15959E}">
      <dsp:nvSpPr>
        <dsp:cNvPr id="0" name=""/>
        <dsp:cNvSpPr/>
      </dsp:nvSpPr>
      <dsp:spPr>
        <a:xfrm>
          <a:off x="6311955" y="951999"/>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424242"/>
              </a:solidFill>
            </a:rPr>
            <a:t>A</a:t>
          </a:r>
          <a:r>
            <a:rPr lang="en-US" sz="2400" kern="1200" dirty="0" smtClean="0">
              <a:solidFill>
                <a:srgbClr val="424242"/>
              </a:solidFill>
            </a:rPr>
            <a:t>cademics</a:t>
          </a:r>
          <a:endParaRPr lang="en-US" sz="2400" kern="1200" dirty="0">
            <a:solidFill>
              <a:srgbClr val="424242"/>
            </a:solidFill>
          </a:endParaRPr>
        </a:p>
      </dsp:txBody>
      <dsp:txXfrm>
        <a:off x="6339951" y="979995"/>
        <a:ext cx="2187875" cy="899877"/>
      </dsp:txXfrm>
    </dsp:sp>
    <dsp:sp modelId="{94A47014-01BC-4131-9E24-A36F17A7EB10}">
      <dsp:nvSpPr>
        <dsp:cNvPr id="0" name=""/>
        <dsp:cNvSpPr/>
      </dsp:nvSpPr>
      <dsp:spPr>
        <a:xfrm>
          <a:off x="6311955" y="2054926"/>
          <a:ext cx="2243867" cy="955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lvl="0" algn="ctr" defTabSz="1200150">
            <a:lnSpc>
              <a:spcPct val="90000"/>
            </a:lnSpc>
            <a:spcBef>
              <a:spcPct val="0"/>
            </a:spcBef>
            <a:spcAft>
              <a:spcPct val="35000"/>
            </a:spcAft>
          </a:pPr>
          <a:r>
            <a:rPr lang="en-US" sz="2700" kern="1200" dirty="0" smtClean="0">
              <a:solidFill>
                <a:srgbClr val="424242"/>
              </a:solidFill>
            </a:rPr>
            <a:t>Demographics</a:t>
          </a:r>
          <a:endParaRPr lang="en-US" sz="2700" kern="1200" dirty="0">
            <a:solidFill>
              <a:srgbClr val="424242"/>
            </a:solidFill>
          </a:endParaRPr>
        </a:p>
      </dsp:txBody>
      <dsp:txXfrm>
        <a:off x="6339951" y="2082922"/>
        <a:ext cx="2187875" cy="899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25F2-8F0E-4A4D-8772-7F337A045AAF}">
      <dsp:nvSpPr>
        <dsp:cNvPr id="0" name=""/>
        <dsp:cNvSpPr/>
      </dsp:nvSpPr>
      <dsp:spPr>
        <a:xfrm>
          <a:off x="2558" y="0"/>
          <a:ext cx="3549828"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rgbClr val="424242"/>
              </a:solidFill>
            </a:rPr>
            <a:t>Office</a:t>
          </a:r>
          <a:endParaRPr lang="en-US" sz="3700" kern="1200" dirty="0">
            <a:solidFill>
              <a:srgbClr val="424242"/>
            </a:solidFill>
          </a:endParaRPr>
        </a:p>
      </dsp:txBody>
      <dsp:txXfrm>
        <a:off x="2558" y="0"/>
        <a:ext cx="3549828" cy="1222298"/>
      </dsp:txXfrm>
    </dsp:sp>
    <dsp:sp modelId="{1CFC52C3-0269-49E0-AF04-0AA39DADF29C}">
      <dsp:nvSpPr>
        <dsp:cNvPr id="0" name=""/>
        <dsp:cNvSpPr/>
      </dsp:nvSpPr>
      <dsp:spPr>
        <a:xfrm>
          <a:off x="665263" y="1199005"/>
          <a:ext cx="2105301" cy="800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Career Services</a:t>
          </a:r>
          <a:endParaRPr lang="en-US" sz="2400" kern="1200" dirty="0">
            <a:solidFill>
              <a:srgbClr val="424242"/>
            </a:solidFill>
          </a:endParaRPr>
        </a:p>
      </dsp:txBody>
      <dsp:txXfrm>
        <a:off x="688707" y="1222449"/>
        <a:ext cx="2058413" cy="753564"/>
      </dsp:txXfrm>
    </dsp:sp>
    <dsp:sp modelId="{B509B916-3D3C-41C3-ABBD-38870281FDB2}">
      <dsp:nvSpPr>
        <dsp:cNvPr id="0" name=""/>
        <dsp:cNvSpPr/>
      </dsp:nvSpPr>
      <dsp:spPr>
        <a:xfrm>
          <a:off x="691221" y="2099729"/>
          <a:ext cx="2105301" cy="85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Financial Assistance</a:t>
          </a:r>
          <a:endParaRPr lang="en-US" sz="2400" kern="1200" dirty="0">
            <a:solidFill>
              <a:srgbClr val="424242"/>
            </a:solidFill>
          </a:endParaRPr>
        </a:p>
      </dsp:txBody>
      <dsp:txXfrm>
        <a:off x="716274" y="2124782"/>
        <a:ext cx="2055195" cy="805272"/>
      </dsp:txXfrm>
    </dsp:sp>
    <dsp:sp modelId="{39ACD738-6CA7-4F34-86FE-7819F4C7DDEF}">
      <dsp:nvSpPr>
        <dsp:cNvPr id="0" name=""/>
        <dsp:cNvSpPr/>
      </dsp:nvSpPr>
      <dsp:spPr>
        <a:xfrm>
          <a:off x="3668125" y="0"/>
          <a:ext cx="2631627"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rgbClr val="424242"/>
              </a:solidFill>
            </a:rPr>
            <a:t>Data Source</a:t>
          </a:r>
          <a:endParaRPr lang="en-US" sz="3700" kern="1200" dirty="0">
            <a:solidFill>
              <a:srgbClr val="424242"/>
            </a:solidFill>
          </a:endParaRPr>
        </a:p>
      </dsp:txBody>
      <dsp:txXfrm>
        <a:off x="3668125" y="0"/>
        <a:ext cx="2631627" cy="1222298"/>
      </dsp:txXfrm>
    </dsp:sp>
    <dsp:sp modelId="{ADCC1A70-27D3-4B71-9FE0-54B2B2F58AF1}">
      <dsp:nvSpPr>
        <dsp:cNvPr id="0" name=""/>
        <dsp:cNvSpPr/>
      </dsp:nvSpPr>
      <dsp:spPr>
        <a:xfrm>
          <a:off x="3955320" y="1128322"/>
          <a:ext cx="2155197" cy="803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Handshake</a:t>
          </a:r>
          <a:endParaRPr lang="en-US" sz="2400" kern="1200" dirty="0">
            <a:solidFill>
              <a:srgbClr val="424242"/>
            </a:solidFill>
          </a:endParaRPr>
        </a:p>
      </dsp:txBody>
      <dsp:txXfrm>
        <a:off x="3978860" y="1151862"/>
        <a:ext cx="2108117" cy="756651"/>
      </dsp:txXfrm>
    </dsp:sp>
    <dsp:sp modelId="{E79A88F1-8EAF-4B11-8E17-4EFDD6F76D97}">
      <dsp:nvSpPr>
        <dsp:cNvPr id="0" name=""/>
        <dsp:cNvSpPr/>
      </dsp:nvSpPr>
      <dsp:spPr>
        <a:xfrm>
          <a:off x="4020627" y="2245308"/>
          <a:ext cx="2089890" cy="6676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424242"/>
              </a:solidFill>
            </a:rPr>
            <a:t>Banner</a:t>
          </a:r>
          <a:endParaRPr lang="en-US" sz="2400" b="0" kern="1200" dirty="0">
            <a:solidFill>
              <a:srgbClr val="424242"/>
            </a:solidFill>
          </a:endParaRPr>
        </a:p>
      </dsp:txBody>
      <dsp:txXfrm>
        <a:off x="4040183" y="2264864"/>
        <a:ext cx="2050778" cy="628586"/>
      </dsp:txXfrm>
    </dsp:sp>
    <dsp:sp modelId="{26F41981-6718-4485-864A-6EE412061052}">
      <dsp:nvSpPr>
        <dsp:cNvPr id="0" name=""/>
        <dsp:cNvSpPr/>
      </dsp:nvSpPr>
      <dsp:spPr>
        <a:xfrm>
          <a:off x="3775538" y="3016591"/>
          <a:ext cx="2514761" cy="9403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rgbClr val="424242"/>
              </a:solidFill>
            </a:rPr>
            <a:t>RMS, Engage, Maxient</a:t>
          </a:r>
          <a:endParaRPr lang="en-US" sz="2100" kern="1200" dirty="0">
            <a:solidFill>
              <a:srgbClr val="424242"/>
            </a:solidFill>
          </a:endParaRPr>
        </a:p>
      </dsp:txBody>
      <dsp:txXfrm>
        <a:off x="3803080" y="3044133"/>
        <a:ext cx="2459677" cy="885272"/>
      </dsp:txXfrm>
    </dsp:sp>
    <dsp:sp modelId="{66F8CB0B-C960-4683-BDDB-A1942940BC67}">
      <dsp:nvSpPr>
        <dsp:cNvPr id="0" name=""/>
        <dsp:cNvSpPr/>
      </dsp:nvSpPr>
      <dsp:spPr>
        <a:xfrm>
          <a:off x="6578758" y="0"/>
          <a:ext cx="2631627"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rgbClr val="424242"/>
              </a:solidFill>
            </a:rPr>
            <a:t>Attributes</a:t>
          </a:r>
          <a:endParaRPr lang="en-US" sz="3700" kern="1200" dirty="0">
            <a:solidFill>
              <a:srgbClr val="424242"/>
            </a:solidFill>
          </a:endParaRPr>
        </a:p>
      </dsp:txBody>
      <dsp:txXfrm>
        <a:off x="6578758" y="0"/>
        <a:ext cx="2631627" cy="1222298"/>
      </dsp:txXfrm>
    </dsp:sp>
    <dsp:sp modelId="{ABF7558C-526D-409E-997D-BBDF1C15959E}">
      <dsp:nvSpPr>
        <dsp:cNvPr id="0" name=""/>
        <dsp:cNvSpPr/>
      </dsp:nvSpPr>
      <dsp:spPr>
        <a:xfrm>
          <a:off x="6706813" y="1143283"/>
          <a:ext cx="2342842" cy="7945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Employment &amp; Internship</a:t>
          </a:r>
          <a:endParaRPr lang="en-US" sz="2400" kern="1200" dirty="0">
            <a:solidFill>
              <a:srgbClr val="424242"/>
            </a:solidFill>
          </a:endParaRPr>
        </a:p>
      </dsp:txBody>
      <dsp:txXfrm>
        <a:off x="6730085" y="1166555"/>
        <a:ext cx="2296298" cy="748029"/>
      </dsp:txXfrm>
    </dsp:sp>
    <dsp:sp modelId="{94A47014-01BC-4131-9E24-A36F17A7EB10}">
      <dsp:nvSpPr>
        <dsp:cNvPr id="0" name=""/>
        <dsp:cNvSpPr/>
      </dsp:nvSpPr>
      <dsp:spPr>
        <a:xfrm>
          <a:off x="6841920" y="2217721"/>
          <a:ext cx="2105301" cy="7273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rgbClr val="424242"/>
              </a:solidFill>
            </a:rPr>
            <a:t>Grants, loans, indebtedness</a:t>
          </a:r>
          <a:endParaRPr lang="en-US" sz="2100" kern="1200" dirty="0">
            <a:solidFill>
              <a:srgbClr val="424242"/>
            </a:solidFill>
          </a:endParaRPr>
        </a:p>
      </dsp:txBody>
      <dsp:txXfrm>
        <a:off x="6863222" y="2239023"/>
        <a:ext cx="2062697" cy="684699"/>
      </dsp:txXfrm>
    </dsp:sp>
    <dsp:sp modelId="{720E7B6D-742A-4A5B-A6F4-F439C01E4DA3}">
      <dsp:nvSpPr>
        <dsp:cNvPr id="0" name=""/>
        <dsp:cNvSpPr/>
      </dsp:nvSpPr>
      <dsp:spPr>
        <a:xfrm>
          <a:off x="6865805" y="3143500"/>
          <a:ext cx="2122880" cy="724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solidFill>
                <a:srgbClr val="424242"/>
              </a:solidFill>
            </a:rPr>
            <a:t>Housing, student org, Care visit</a:t>
          </a:r>
          <a:endParaRPr lang="en-US" sz="2100" kern="1200" dirty="0">
            <a:solidFill>
              <a:srgbClr val="424242"/>
            </a:solidFill>
          </a:endParaRPr>
        </a:p>
      </dsp:txBody>
      <dsp:txXfrm>
        <a:off x="6887032" y="3164727"/>
        <a:ext cx="2080426" cy="6822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25F2-8F0E-4A4D-8772-7F337A045AAF}">
      <dsp:nvSpPr>
        <dsp:cNvPr id="0" name=""/>
        <dsp:cNvSpPr/>
      </dsp:nvSpPr>
      <dsp:spPr>
        <a:xfrm>
          <a:off x="1440" y="0"/>
          <a:ext cx="3711371"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rgbClr val="424242"/>
              </a:solidFill>
            </a:rPr>
            <a:t>Office</a:t>
          </a:r>
          <a:endParaRPr lang="en-US" sz="3900" kern="1200" dirty="0">
            <a:solidFill>
              <a:srgbClr val="424242"/>
            </a:solidFill>
          </a:endParaRPr>
        </a:p>
      </dsp:txBody>
      <dsp:txXfrm>
        <a:off x="1440" y="0"/>
        <a:ext cx="3711371" cy="1222298"/>
      </dsp:txXfrm>
    </dsp:sp>
    <dsp:sp modelId="{1CFC52C3-0269-49E0-AF04-0AA39DADF29C}">
      <dsp:nvSpPr>
        <dsp:cNvPr id="0" name=""/>
        <dsp:cNvSpPr/>
      </dsp:nvSpPr>
      <dsp:spPr>
        <a:xfrm>
          <a:off x="480112" y="1199005"/>
          <a:ext cx="2629488" cy="8004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Division of Libraries</a:t>
          </a:r>
          <a:endParaRPr lang="en-US" sz="2400" kern="1200" dirty="0">
            <a:solidFill>
              <a:srgbClr val="424242"/>
            </a:solidFill>
          </a:endParaRPr>
        </a:p>
      </dsp:txBody>
      <dsp:txXfrm>
        <a:off x="503556" y="1222449"/>
        <a:ext cx="2582600" cy="753564"/>
      </dsp:txXfrm>
    </dsp:sp>
    <dsp:sp modelId="{B509B916-3D3C-41C3-ABBD-38870281FDB2}">
      <dsp:nvSpPr>
        <dsp:cNvPr id="0" name=""/>
        <dsp:cNvSpPr/>
      </dsp:nvSpPr>
      <dsp:spPr>
        <a:xfrm>
          <a:off x="500253" y="2099729"/>
          <a:ext cx="2643487" cy="8553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Division of Safety &amp; Security</a:t>
          </a:r>
          <a:endParaRPr lang="en-US" sz="2400" kern="1200" dirty="0">
            <a:solidFill>
              <a:srgbClr val="424242"/>
            </a:solidFill>
          </a:endParaRPr>
        </a:p>
      </dsp:txBody>
      <dsp:txXfrm>
        <a:off x="525306" y="2124782"/>
        <a:ext cx="2593381" cy="805272"/>
      </dsp:txXfrm>
    </dsp:sp>
    <dsp:sp modelId="{39ACD738-6CA7-4F34-86FE-7819F4C7DDEF}">
      <dsp:nvSpPr>
        <dsp:cNvPr id="0" name=""/>
        <dsp:cNvSpPr/>
      </dsp:nvSpPr>
      <dsp:spPr>
        <a:xfrm>
          <a:off x="3833818" y="0"/>
          <a:ext cx="2751385"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rgbClr val="424242"/>
              </a:solidFill>
            </a:rPr>
            <a:t>Data Source</a:t>
          </a:r>
          <a:endParaRPr lang="en-US" sz="3900" kern="1200" dirty="0">
            <a:solidFill>
              <a:srgbClr val="424242"/>
            </a:solidFill>
          </a:endParaRPr>
        </a:p>
      </dsp:txBody>
      <dsp:txXfrm>
        <a:off x="3833818" y="0"/>
        <a:ext cx="2751385" cy="1222298"/>
      </dsp:txXfrm>
    </dsp:sp>
    <dsp:sp modelId="{ADCC1A70-27D3-4B71-9FE0-54B2B2F58AF1}">
      <dsp:nvSpPr>
        <dsp:cNvPr id="0" name=""/>
        <dsp:cNvSpPr/>
      </dsp:nvSpPr>
      <dsp:spPr>
        <a:xfrm>
          <a:off x="4085085" y="1246471"/>
          <a:ext cx="2253274" cy="775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Blackboard</a:t>
          </a:r>
          <a:endParaRPr lang="en-US" sz="2400" kern="1200" dirty="0">
            <a:solidFill>
              <a:srgbClr val="424242"/>
            </a:solidFill>
          </a:endParaRPr>
        </a:p>
      </dsp:txBody>
      <dsp:txXfrm>
        <a:off x="4107793" y="1269179"/>
        <a:ext cx="2207858" cy="729901"/>
      </dsp:txXfrm>
    </dsp:sp>
    <dsp:sp modelId="{E79A88F1-8EAF-4B11-8E17-4EFDD6F76D97}">
      <dsp:nvSpPr>
        <dsp:cNvPr id="0" name=""/>
        <dsp:cNvSpPr/>
      </dsp:nvSpPr>
      <dsp:spPr>
        <a:xfrm>
          <a:off x="4011381" y="2183937"/>
          <a:ext cx="2371011" cy="7366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424242"/>
              </a:solidFill>
            </a:rPr>
            <a:t>GWorld</a:t>
          </a:r>
          <a:endParaRPr lang="en-US" sz="2400" b="0" kern="1200" dirty="0">
            <a:solidFill>
              <a:srgbClr val="424242"/>
            </a:solidFill>
          </a:endParaRPr>
        </a:p>
      </dsp:txBody>
      <dsp:txXfrm>
        <a:off x="4032957" y="2205513"/>
        <a:ext cx="2327859" cy="693516"/>
      </dsp:txXfrm>
    </dsp:sp>
    <dsp:sp modelId="{26F41981-6718-4485-864A-6EE412061052}">
      <dsp:nvSpPr>
        <dsp:cNvPr id="0" name=""/>
        <dsp:cNvSpPr/>
      </dsp:nvSpPr>
      <dsp:spPr>
        <a:xfrm>
          <a:off x="3913476" y="3033479"/>
          <a:ext cx="2629202" cy="907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Connection and Check-in Surveys</a:t>
          </a:r>
          <a:endParaRPr lang="en-US" sz="2400" kern="1200" dirty="0">
            <a:solidFill>
              <a:srgbClr val="424242"/>
            </a:solidFill>
          </a:endParaRPr>
        </a:p>
      </dsp:txBody>
      <dsp:txXfrm>
        <a:off x="3940044" y="3060047"/>
        <a:ext cx="2576066" cy="853975"/>
      </dsp:txXfrm>
    </dsp:sp>
    <dsp:sp modelId="{66F8CB0B-C960-4683-BDDB-A1942940BC67}">
      <dsp:nvSpPr>
        <dsp:cNvPr id="0" name=""/>
        <dsp:cNvSpPr/>
      </dsp:nvSpPr>
      <dsp:spPr>
        <a:xfrm>
          <a:off x="7129339" y="0"/>
          <a:ext cx="2751385" cy="40743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solidFill>
                <a:srgbClr val="424242"/>
              </a:solidFill>
            </a:rPr>
            <a:t>Attributes</a:t>
          </a:r>
          <a:endParaRPr lang="en-US" sz="3900" kern="1200" dirty="0">
            <a:solidFill>
              <a:srgbClr val="424242"/>
            </a:solidFill>
          </a:endParaRPr>
        </a:p>
      </dsp:txBody>
      <dsp:txXfrm>
        <a:off x="7129339" y="0"/>
        <a:ext cx="2751385" cy="1222298"/>
      </dsp:txXfrm>
    </dsp:sp>
    <dsp:sp modelId="{ABF7558C-526D-409E-997D-BBDF1C15959E}">
      <dsp:nvSpPr>
        <dsp:cNvPr id="0" name=""/>
        <dsp:cNvSpPr/>
      </dsp:nvSpPr>
      <dsp:spPr>
        <a:xfrm>
          <a:off x="7126643" y="1164745"/>
          <a:ext cx="2722617" cy="7518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Blackboard login, faculty feedback</a:t>
          </a:r>
          <a:endParaRPr lang="en-US" sz="2400" kern="1200" dirty="0">
            <a:solidFill>
              <a:srgbClr val="424242"/>
            </a:solidFill>
          </a:endParaRPr>
        </a:p>
      </dsp:txBody>
      <dsp:txXfrm>
        <a:off x="7148665" y="1186767"/>
        <a:ext cx="2678573" cy="707830"/>
      </dsp:txXfrm>
    </dsp:sp>
    <dsp:sp modelId="{94A47014-01BC-4131-9E24-A36F17A7EB10}">
      <dsp:nvSpPr>
        <dsp:cNvPr id="0" name=""/>
        <dsp:cNvSpPr/>
      </dsp:nvSpPr>
      <dsp:spPr>
        <a:xfrm>
          <a:off x="7160782" y="2129320"/>
          <a:ext cx="2722617" cy="5306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Logins indicators</a:t>
          </a:r>
          <a:endParaRPr lang="en-US" sz="2400" kern="1200" dirty="0">
            <a:solidFill>
              <a:srgbClr val="424242"/>
            </a:solidFill>
          </a:endParaRPr>
        </a:p>
      </dsp:txBody>
      <dsp:txXfrm>
        <a:off x="7176325" y="2144863"/>
        <a:ext cx="2691531" cy="499580"/>
      </dsp:txXfrm>
    </dsp:sp>
    <dsp:sp modelId="{720E7B6D-742A-4A5B-A6F4-F439C01E4DA3}">
      <dsp:nvSpPr>
        <dsp:cNvPr id="0" name=""/>
        <dsp:cNvSpPr/>
      </dsp:nvSpPr>
      <dsp:spPr>
        <a:xfrm>
          <a:off x="6878346" y="2896612"/>
          <a:ext cx="3256253" cy="10712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Wellbeing, engagement, connection, academic, plan</a:t>
          </a:r>
          <a:endParaRPr lang="en-US" sz="2400" kern="1200" dirty="0">
            <a:solidFill>
              <a:srgbClr val="424242"/>
            </a:solidFill>
          </a:endParaRPr>
        </a:p>
      </dsp:txBody>
      <dsp:txXfrm>
        <a:off x="6909721" y="2927987"/>
        <a:ext cx="3193503" cy="100847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7B66A-661B-9D4E-9140-649B3CC6A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87571B-E54D-E040-ACFD-BBCBB230E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FA5234-6FCE-6C4C-8813-7F649DD0D88C}" type="datetimeFigureOut">
              <a:rPr lang="en-US" smtClean="0"/>
              <a:t>6/5/2022</a:t>
            </a:fld>
            <a:endParaRPr lang="en-US"/>
          </a:p>
        </p:txBody>
      </p:sp>
      <p:sp>
        <p:nvSpPr>
          <p:cNvPr id="4" name="Footer Placeholder 3">
            <a:extLst>
              <a:ext uri="{FF2B5EF4-FFF2-40B4-BE49-F238E27FC236}">
                <a16:creationId xmlns:a16="http://schemas.microsoft.com/office/drawing/2014/main" id="{51BADCDC-CCD3-F448-A55C-1CEEC27759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C3915-D310-A14C-8133-EAFE2E39E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D96FC-ADA9-EC45-AA67-D71DECC01607}" type="slidenum">
              <a:rPr lang="en-US" smtClean="0"/>
              <a:t>‹#›</a:t>
            </a:fld>
            <a:endParaRPr lang="en-US"/>
          </a:p>
        </p:txBody>
      </p:sp>
    </p:spTree>
    <p:extLst>
      <p:ext uri="{BB962C8B-B14F-4D97-AF65-F5344CB8AC3E}">
        <p14:creationId xmlns:p14="http://schemas.microsoft.com/office/powerpoint/2010/main" val="188111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5A0E-A904-334A-A282-8C2EAB43FA1F}" type="datetimeFigureOut">
              <a:rPr lang="en-US" smtClean="0"/>
              <a:t>6/5/2022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2841-FF94-8543-8663-61C5EC6E88DF}" type="slidenum">
              <a:rPr lang="en-US" smtClean="0"/>
              <a:t>‹#›</a:t>
            </a:fld>
            <a:endParaRPr lang="en-US"/>
          </a:p>
        </p:txBody>
      </p:sp>
    </p:spTree>
    <p:extLst>
      <p:ext uri="{BB962C8B-B14F-4D97-AF65-F5344CB8AC3E}">
        <p14:creationId xmlns:p14="http://schemas.microsoft.com/office/powerpoint/2010/main" val="245856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1</a:t>
            </a:fld>
            <a:endParaRPr lang="en-US"/>
          </a:p>
        </p:txBody>
      </p:sp>
    </p:spTree>
    <p:extLst>
      <p:ext uri="{BB962C8B-B14F-4D97-AF65-F5344CB8AC3E}">
        <p14:creationId xmlns:p14="http://schemas.microsoft.com/office/powerpoint/2010/main" val="34996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consulting</a:t>
            </a:r>
            <a:r>
              <a:rPr lang="en-US" baseline="0" dirty="0" smtClean="0"/>
              <a:t> firm relayed on traditional approaches, running logistic regression and decision tree using SPSS/SAS</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10</a:t>
            </a:fld>
            <a:endParaRPr lang="en-US"/>
          </a:p>
        </p:txBody>
      </p:sp>
    </p:spTree>
    <p:extLst>
      <p:ext uri="{BB962C8B-B14F-4D97-AF65-F5344CB8AC3E}">
        <p14:creationId xmlns:p14="http://schemas.microsoft.com/office/powerpoint/2010/main" val="4287861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consulting</a:t>
            </a:r>
            <a:r>
              <a:rPr lang="en-US" baseline="0" dirty="0" smtClean="0"/>
              <a:t> firm relayed on traditional approaches, running logistic regression and decision tree using SPSS/SAS</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11</a:t>
            </a:fld>
            <a:endParaRPr lang="en-US"/>
          </a:p>
        </p:txBody>
      </p:sp>
    </p:spTree>
    <p:extLst>
      <p:ext uri="{BB962C8B-B14F-4D97-AF65-F5344CB8AC3E}">
        <p14:creationId xmlns:p14="http://schemas.microsoft.com/office/powerpoint/2010/main" val="89949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12</a:t>
            </a:fld>
            <a:endParaRPr lang="en-US"/>
          </a:p>
        </p:txBody>
      </p:sp>
    </p:spTree>
    <p:extLst>
      <p:ext uri="{BB962C8B-B14F-4D97-AF65-F5344CB8AC3E}">
        <p14:creationId xmlns:p14="http://schemas.microsoft.com/office/powerpoint/2010/main" val="371406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13</a:t>
            </a:fld>
            <a:endParaRPr lang="en-US"/>
          </a:p>
        </p:txBody>
      </p:sp>
    </p:spTree>
    <p:extLst>
      <p:ext uri="{BB962C8B-B14F-4D97-AF65-F5344CB8AC3E}">
        <p14:creationId xmlns:p14="http://schemas.microsoft.com/office/powerpoint/2010/main" val="1078936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14</a:t>
            </a:fld>
            <a:endParaRPr lang="en-US"/>
          </a:p>
        </p:txBody>
      </p:sp>
    </p:spTree>
    <p:extLst>
      <p:ext uri="{BB962C8B-B14F-4D97-AF65-F5344CB8AC3E}">
        <p14:creationId xmlns:p14="http://schemas.microsoft.com/office/powerpoint/2010/main" val="225442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15</a:t>
            </a:fld>
            <a:endParaRPr lang="en-US"/>
          </a:p>
        </p:txBody>
      </p:sp>
    </p:spTree>
    <p:extLst>
      <p:ext uri="{BB962C8B-B14F-4D97-AF65-F5344CB8AC3E}">
        <p14:creationId xmlns:p14="http://schemas.microsoft.com/office/powerpoint/2010/main" val="2237206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16</a:t>
            </a:fld>
            <a:endParaRPr lang="en-US"/>
          </a:p>
        </p:txBody>
      </p:sp>
    </p:spTree>
    <p:extLst>
      <p:ext uri="{BB962C8B-B14F-4D97-AF65-F5344CB8AC3E}">
        <p14:creationId xmlns:p14="http://schemas.microsoft.com/office/powerpoint/2010/main" val="14443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wa</a:t>
            </a:r>
            <a:r>
              <a:rPr lang="en-US" baseline="0" dirty="0" smtClean="0"/>
              <a:t>s implemented with third party vendor through Cisco.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story is published on Inside Higher Education, Washington Post, and GW Hatcher (student newspaper).  It</a:t>
            </a:r>
            <a:r>
              <a:rPr lang="en-US" sz="1200" kern="1200" baseline="0" dirty="0" smtClean="0">
                <a:solidFill>
                  <a:schemeClr val="tx1"/>
                </a:solidFill>
                <a:effectLst/>
                <a:latin typeface="+mn-lt"/>
                <a:ea typeface="+mn-ea"/>
                <a:cs typeface="+mn-cs"/>
              </a:rPr>
              <a:t> was first revealed by the GW President by his email sending to the GW community.  However, there were many things not answered clearly.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17</a:t>
            </a:fld>
            <a:endParaRPr lang="en-US"/>
          </a:p>
        </p:txBody>
      </p:sp>
    </p:spTree>
    <p:extLst>
      <p:ext uri="{BB962C8B-B14F-4D97-AF65-F5344CB8AC3E}">
        <p14:creationId xmlns:p14="http://schemas.microsoft.com/office/powerpoint/2010/main" val="225571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18</a:t>
            </a:fld>
            <a:endParaRPr lang="en-US"/>
          </a:p>
        </p:txBody>
      </p:sp>
    </p:spTree>
    <p:extLst>
      <p:ext uri="{BB962C8B-B14F-4D97-AF65-F5344CB8AC3E}">
        <p14:creationId xmlns:p14="http://schemas.microsoft.com/office/powerpoint/2010/main" val="2499940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not prepare to become a top data scientist, our goal is ML practitioner in HE field. We know the HE data better than other top data scientists in the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a:t>
            </a:r>
            <a:r>
              <a:rPr lang="en-US" sz="1200" kern="1200" baseline="0" dirty="0" smtClean="0">
                <a:solidFill>
                  <a:schemeClr val="tx1"/>
                </a:solidFill>
                <a:effectLst/>
                <a:latin typeface="+mn-lt"/>
                <a:ea typeface="+mn-ea"/>
                <a:cs typeface="+mn-cs"/>
              </a:rPr>
              <a:t> ML models are set up and moving, we could make it work on retention model, on graduation model, on admission summer melt model, on course DFIW model, on major shift models, with different datasets.  Our strength is know better about the HE data, it is more like we have used regression, ANOVA and logistic regression models in the past 20 years, now, we are equipped with new set of ML models and mentality, and new scope of data, and we can work on those datasets to get new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25</a:t>
            </a:fld>
            <a:endParaRPr lang="en-US"/>
          </a:p>
        </p:txBody>
      </p:sp>
    </p:spTree>
    <p:extLst>
      <p:ext uri="{BB962C8B-B14F-4D97-AF65-F5344CB8AC3E}">
        <p14:creationId xmlns:p14="http://schemas.microsoft.com/office/powerpoint/2010/main" val="423967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we think it would be clearer to separate the modeling and data process from the planning and strategies, so we submitted our journey and practice into two proposals. Luckily both were accepted.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tomorrow afternoon, three of us will have a session talked about the data elements and data processing, the features and targets, and modeling perspectives, and how we choose different models based on different scenarios, and how we use the Shapley values to help identify the student at risk and their areas of risk.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today’s session, we focus more on the background of the project, the planning process throughout the project, and how to collaborate with other stakeholder offices to move it forward, what we learned from it as IR professional, how it helped IR office into more analytics, and what are lesson learned from the project. It is not very technical and it is not focused on machine learning modeling and data process, but provide an example for any IR office that would like to try to work on a machine learning project. </a:t>
            </a: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2</a:t>
            </a:fld>
            <a:endParaRPr lang="en-US"/>
          </a:p>
        </p:txBody>
      </p:sp>
    </p:spTree>
    <p:extLst>
      <p:ext uri="{BB962C8B-B14F-4D97-AF65-F5344CB8AC3E}">
        <p14:creationId xmlns:p14="http://schemas.microsoft.com/office/powerpoint/2010/main" val="3514067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might think you are in IR for 20 years. However, with the new era of so many different types of data from different offices, you cannot just wait for your analysts to feed you with clean data to get into your model. You can only find the myth by clean the data yourself. In fact, your 20 years of experience with HE may help you get more things from the data, and then let your young staff to work on the modern, advanced modeling, would be a better combination.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model refinement has limits in improvement. Finally one has to go for more data cleaning and more data source.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have to go more into the data, clean the data, work with other offices to get more data about the students  </a:t>
            </a: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26</a:t>
            </a:fld>
            <a:endParaRPr lang="en-US"/>
          </a:p>
        </p:txBody>
      </p:sp>
    </p:spTree>
    <p:extLst>
      <p:ext uri="{BB962C8B-B14F-4D97-AF65-F5344CB8AC3E}">
        <p14:creationId xmlns:p14="http://schemas.microsoft.com/office/powerpoint/2010/main" val="104124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3</a:t>
            </a:fld>
            <a:endParaRPr lang="en-US"/>
          </a:p>
        </p:txBody>
      </p:sp>
    </p:spTree>
    <p:extLst>
      <p:ext uri="{BB962C8B-B14F-4D97-AF65-F5344CB8AC3E}">
        <p14:creationId xmlns:p14="http://schemas.microsoft.com/office/powerpoint/2010/main" val="22198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offices are also very related to the projects we are talking about.  I assume in other institutions when IR office doing a ML projects, more than likely, you need to collaborate with these two offices.</a:t>
            </a:r>
            <a:endParaRPr lang="en-US" dirty="0" smtClean="0"/>
          </a:p>
          <a:p>
            <a:endParaRPr lang="en-US" dirty="0" smtClean="0"/>
          </a:p>
          <a:p>
            <a:r>
              <a:rPr lang="en-US" dirty="0" smtClean="0"/>
              <a:t>The Enrollment</a:t>
            </a:r>
            <a:r>
              <a:rPr lang="en-US" baseline="0" dirty="0" smtClean="0"/>
              <a:t> Management division has certain structure changes in the past few years.  My colleague, Melaku will provide more details in a moment. In addition to the tradition function such as admission, financial aid, and registrar, the change made the division more focus on improving the student success, by incorporating with several student services, and creating the correspond committees.</a:t>
            </a:r>
          </a:p>
          <a:p>
            <a:endParaRPr lang="en-US" baseline="0" dirty="0" smtClean="0"/>
          </a:p>
          <a:p>
            <a:r>
              <a:rPr lang="en-US" dirty="0" smtClean="0"/>
              <a:t>Also another office’s structure</a:t>
            </a:r>
            <a:r>
              <a:rPr lang="en-US" baseline="0" dirty="0" smtClean="0"/>
              <a:t> change has an impact on IR, which is the Business </a:t>
            </a:r>
            <a:r>
              <a:rPr lang="en-US" baseline="0" dirty="0" err="1" smtClean="0"/>
              <a:t>Intell</a:t>
            </a:r>
            <a:r>
              <a:rPr lang="en-US" baseline="0" dirty="0" smtClean="0"/>
              <a:t>. In the past, BI and Data Integration is one office which was reporting to IT. At that time, GW was very decentralized, every college had its own BI person, and the university had a BI steering committee which decide how to work on projects. With the restructure, BI reports to Finance, and Data integration stayed at IT, and all college and division BI persons being pulled into big BI team. So it doubled in size, and there is no BI steering committee, further, its focus is on the finance data and structure.</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4</a:t>
            </a:fld>
            <a:endParaRPr lang="en-US"/>
          </a:p>
        </p:txBody>
      </p:sp>
    </p:spTree>
    <p:extLst>
      <p:ext uri="{BB962C8B-B14F-4D97-AF65-F5344CB8AC3E}">
        <p14:creationId xmlns:p14="http://schemas.microsoft.com/office/powerpoint/2010/main" val="302205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Institutions of higher education consist of complex structures that encompass broad decision-making systems and multiple power and authority structures that can be a challenge to implement retention</a:t>
            </a:r>
            <a:r>
              <a:rPr lang="en-US" sz="1200" b="0" i="0" kern="1200" baseline="0" dirty="0" smtClean="0">
                <a:solidFill>
                  <a:schemeClr val="tx1"/>
                </a:solidFill>
                <a:effectLst/>
                <a:latin typeface="+mn-lt"/>
                <a:ea typeface="+mn-ea"/>
                <a:cs typeface="+mn-cs"/>
              </a:rPr>
              <a:t> and student success initiatives</a:t>
            </a:r>
            <a:r>
              <a:rPr lang="en-US" sz="1200" b="0" i="0" kern="1200" dirty="0" smtClean="0">
                <a:solidFill>
                  <a:schemeClr val="tx1"/>
                </a:solidFill>
                <a:effectLst/>
                <a:latin typeface="+mn-lt"/>
                <a:ea typeface="+mn-ea"/>
                <a:cs typeface="+mn-cs"/>
              </a:rPr>
              <a:t>. Cognizant of the significance of institutional framework,  GW created and charged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ESS for student success initiatives</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5</a:t>
            </a:fld>
            <a:endParaRPr lang="en-US"/>
          </a:p>
        </p:txBody>
      </p:sp>
    </p:spTree>
    <p:extLst>
      <p:ext uri="{BB962C8B-B14F-4D97-AF65-F5344CB8AC3E}">
        <p14:creationId xmlns:p14="http://schemas.microsoft.com/office/powerpoint/2010/main" val="69409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FF"/>
                </a:solidFill>
                <a:latin typeface="Calibri" panose="020F0502020204030204" pitchFamily="34" charset="0"/>
                <a:cs typeface="Calibri" panose="020F0502020204030204" pitchFamily="34" charset="0"/>
              </a:rPr>
              <a:t>This organizational structure created a great opportunity to identify and leverage collaboration among the units, most importantly, to ensure an outstanding student experience at GW.</a:t>
            </a: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6</a:t>
            </a:fld>
            <a:endParaRPr lang="en-US"/>
          </a:p>
        </p:txBody>
      </p:sp>
    </p:spTree>
    <p:extLst>
      <p:ext uri="{BB962C8B-B14F-4D97-AF65-F5344CB8AC3E}">
        <p14:creationId xmlns:p14="http://schemas.microsoft.com/office/powerpoint/2010/main" val="151098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 created this committee and</a:t>
            </a:r>
            <a:r>
              <a:rPr lang="en-US" baseline="0" dirty="0" smtClean="0"/>
              <a:t> move forward the retention and graduation initiatives</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7</a:t>
            </a:fld>
            <a:endParaRPr lang="en-US"/>
          </a:p>
        </p:txBody>
      </p:sp>
    </p:spTree>
    <p:extLst>
      <p:ext uri="{BB962C8B-B14F-4D97-AF65-F5344CB8AC3E}">
        <p14:creationId xmlns:p14="http://schemas.microsoft.com/office/powerpoint/2010/main" val="405911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OSS created this committee a few months ago. </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8</a:t>
            </a:fld>
            <a:endParaRPr lang="en-US"/>
          </a:p>
        </p:txBody>
      </p:sp>
    </p:spTree>
    <p:extLst>
      <p:ext uri="{BB962C8B-B14F-4D97-AF65-F5344CB8AC3E}">
        <p14:creationId xmlns:p14="http://schemas.microsoft.com/office/powerpoint/2010/main" val="385860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9</a:t>
            </a:fld>
            <a:endParaRPr lang="en-US"/>
          </a:p>
        </p:txBody>
      </p:sp>
    </p:spTree>
    <p:extLst>
      <p:ext uri="{BB962C8B-B14F-4D97-AF65-F5344CB8AC3E}">
        <p14:creationId xmlns:p14="http://schemas.microsoft.com/office/powerpoint/2010/main" val="61284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F8E8FF6-BCF2-6142-ACBA-97C5B3926ACD}"/>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42267"/>
          <a:stretch/>
        </p:blipFill>
        <p:spPr>
          <a:xfrm>
            <a:off x="6740938" y="2898668"/>
            <a:ext cx="5299364" cy="3959332"/>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400300"/>
            <a:ext cx="9606988" cy="2715772"/>
          </a:xfrm>
          <a:prstGeom prst="rect">
            <a:avLst/>
          </a:prstGeom>
        </p:spPr>
        <p:txBody>
          <a:bodyPr anchor="b"/>
          <a:lstStyle>
            <a:lvl1pPr algn="l">
              <a:lnSpc>
                <a:spcPct val="100000"/>
              </a:lnSpc>
              <a:defRPr sz="6000" b="1">
                <a:solidFill>
                  <a:schemeClr val="tx1"/>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257642"/>
            <a:ext cx="9606988" cy="1672542"/>
          </a:xfr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10" name="Graphic 9">
            <a:extLst>
              <a:ext uri="{FF2B5EF4-FFF2-40B4-BE49-F238E27FC236}">
                <a16:creationId xmlns:a16="http://schemas.microsoft.com/office/drawing/2014/main" id="{CA36BD53-EB45-E04A-B364-6D5AFF96C789}"/>
              </a:ext>
              <a:ext uri="{C183D7F6-B498-43B3-948B-1728B52AA6E4}">
                <adec:decorative xmlns:adec="http://schemas.microsoft.com/office/drawing/2017/decorative" xmlns="" val="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2495" t="20837"/>
          <a:stretch/>
        </p:blipFill>
        <p:spPr>
          <a:xfrm flipH="1">
            <a:off x="8146540" y="0"/>
            <a:ext cx="4045459" cy="4736199"/>
          </a:xfrm>
          <a:prstGeom prst="rect">
            <a:avLst/>
          </a:prstGeom>
        </p:spPr>
      </p:pic>
      <p:pic>
        <p:nvPicPr>
          <p:cNvPr id="9" name="Picture 8">
            <a:extLst>
              <a:ext uri="{FF2B5EF4-FFF2-40B4-BE49-F238E27FC236}">
                <a16:creationId xmlns:a16="http://schemas.microsoft.com/office/drawing/2014/main" id="{F8660046-46BE-F64A-AA1E-5D0A5321D43C}"/>
              </a:ext>
            </a:extLst>
          </p:cNvPr>
          <p:cNvPicPr>
            <a:picLocks noChangeAspect="1"/>
          </p:cNvPicPr>
          <p:nvPr userDrawn="1"/>
        </p:nvPicPr>
        <p:blipFill>
          <a:blip r:embed="rId6"/>
          <a:srcRect/>
          <a:stretch/>
        </p:blipFill>
        <p:spPr>
          <a:xfrm>
            <a:off x="1059861" y="930610"/>
            <a:ext cx="5531440" cy="1258401"/>
          </a:xfrm>
          <a:prstGeom prst="rect">
            <a:avLst/>
          </a:prstGeom>
        </p:spPr>
      </p:pic>
    </p:spTree>
    <p:extLst>
      <p:ext uri="{BB962C8B-B14F-4D97-AF65-F5344CB8AC3E}">
        <p14:creationId xmlns:p14="http://schemas.microsoft.com/office/powerpoint/2010/main" val="15745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 three item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983D4F-CC38-A642-BBB2-AE8A3F3ACA36}"/>
              </a:ext>
            </a:extLst>
          </p:cNvPr>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1" name="Item 1 Image">
            <a:extLst>
              <a:ext uri="{FF2B5EF4-FFF2-40B4-BE49-F238E27FC236}">
                <a16:creationId xmlns:a16="http://schemas.microsoft.com/office/drawing/2014/main" id="{EF325250-57E9-1E46-8176-47FCF9BFD491}"/>
              </a:ext>
            </a:extLst>
          </p:cNvPr>
          <p:cNvSpPr>
            <a:spLocks noGrp="1" noChangeAspect="1"/>
          </p:cNvSpPr>
          <p:nvPr>
            <p:ph type="pic" sz="quarter" idx="14" hasCustomPrompt="1"/>
          </p:nvPr>
        </p:nvSpPr>
        <p:spPr>
          <a:xfrm>
            <a:off x="1106054"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0" name="Item 1 Title">
            <a:extLst>
              <a:ext uri="{FF2B5EF4-FFF2-40B4-BE49-F238E27FC236}">
                <a16:creationId xmlns:a16="http://schemas.microsoft.com/office/drawing/2014/main" id="{55657756-6807-324C-BB1B-5A500402C63E}"/>
              </a:ext>
            </a:extLst>
          </p:cNvPr>
          <p:cNvSpPr>
            <a:spLocks noGrp="1"/>
          </p:cNvSpPr>
          <p:nvPr>
            <p:ph type="body" sz="quarter" idx="27" hasCustomPrompt="1"/>
          </p:nvPr>
        </p:nvSpPr>
        <p:spPr>
          <a:xfrm>
            <a:off x="846978" y="4434840"/>
            <a:ext cx="2528888" cy="627887"/>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9" name="Item 1 Description">
            <a:extLst>
              <a:ext uri="{FF2B5EF4-FFF2-40B4-BE49-F238E27FC236}">
                <a16:creationId xmlns:a16="http://schemas.microsoft.com/office/drawing/2014/main" id="{B7ECE8B2-8F05-244E-9C1C-0ED7F8B5FD6C}"/>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1">
            <a:extLst>
              <a:ext uri="{FF2B5EF4-FFF2-40B4-BE49-F238E27FC236}">
                <a16:creationId xmlns:a16="http://schemas.microsoft.com/office/drawing/2014/main" id="{A284E7BF-2BCD-A04E-98CA-B74958AAE003}"/>
              </a:ext>
              <a:ext uri="{C183D7F6-B498-43B3-948B-1728B52AA6E4}">
                <adec:decorative xmlns:adec="http://schemas.microsoft.com/office/drawing/2017/decorative" xmlns="" val="1"/>
              </a:ext>
            </a:extLst>
          </p:cNvPr>
          <p:cNvCxnSpPr>
            <a:cxnSpLocks/>
          </p:cNvCxnSpPr>
          <p:nvPr userDrawn="1"/>
        </p:nvCxnSpPr>
        <p:spPr>
          <a:xfrm>
            <a:off x="4079632" y="2086502"/>
            <a:ext cx="0" cy="4266173"/>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8" name="Item 2 Image">
            <a:extLst>
              <a:ext uri="{FF2B5EF4-FFF2-40B4-BE49-F238E27FC236}">
                <a16:creationId xmlns:a16="http://schemas.microsoft.com/office/drawing/2014/main" id="{CF325D09-EA25-1346-8654-AE7E2911DFB4}"/>
              </a:ext>
            </a:extLst>
          </p:cNvPr>
          <p:cNvSpPr>
            <a:spLocks noGrp="1" noChangeAspect="1"/>
          </p:cNvSpPr>
          <p:nvPr>
            <p:ph type="pic" sz="quarter" idx="15" hasCustomPrompt="1"/>
          </p:nvPr>
        </p:nvSpPr>
        <p:spPr>
          <a:xfrm>
            <a:off x="5090632"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6" name="Item 2 Title">
            <a:extLst>
              <a:ext uri="{FF2B5EF4-FFF2-40B4-BE49-F238E27FC236}">
                <a16:creationId xmlns:a16="http://schemas.microsoft.com/office/drawing/2014/main" id="{CEA8AB2D-606D-4942-8EB4-326FCBABB663}"/>
              </a:ext>
            </a:extLst>
          </p:cNvPr>
          <p:cNvSpPr>
            <a:spLocks noGrp="1"/>
          </p:cNvSpPr>
          <p:nvPr>
            <p:ph type="body" sz="quarter" idx="30" hasCustomPrompt="1"/>
          </p:nvPr>
        </p:nvSpPr>
        <p:spPr>
          <a:xfrm>
            <a:off x="4831556" y="4434840"/>
            <a:ext cx="2528888" cy="627887"/>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18" name="Item 4 Description">
            <a:extLst>
              <a:ext uri="{FF2B5EF4-FFF2-40B4-BE49-F238E27FC236}">
                <a16:creationId xmlns:a16="http://schemas.microsoft.com/office/drawing/2014/main" id="{F9B6EBE3-D1D8-E545-9335-E1CA88D2065A}"/>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5" name="Divider 2">
            <a:extLst>
              <a:ext uri="{FF2B5EF4-FFF2-40B4-BE49-F238E27FC236}">
                <a16:creationId xmlns:a16="http://schemas.microsoft.com/office/drawing/2014/main" id="{6F0F12A3-35C4-C341-BFB3-30E7533EB982}"/>
              </a:ext>
              <a:ext uri="{C183D7F6-B498-43B3-948B-1728B52AA6E4}">
                <adec:decorative xmlns:adec="http://schemas.microsoft.com/office/drawing/2017/decorative" xmlns="" val="1"/>
              </a:ext>
            </a:extLst>
          </p:cNvPr>
          <p:cNvCxnSpPr>
            <a:cxnSpLocks/>
          </p:cNvCxnSpPr>
          <p:nvPr userDrawn="1"/>
        </p:nvCxnSpPr>
        <p:spPr>
          <a:xfrm>
            <a:off x="8119068" y="2086502"/>
            <a:ext cx="0" cy="4270248"/>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Item 3 Image">
            <a:extLst>
              <a:ext uri="{FF2B5EF4-FFF2-40B4-BE49-F238E27FC236}">
                <a16:creationId xmlns:a16="http://schemas.microsoft.com/office/drawing/2014/main" id="{3D35C2A1-7C61-4240-A3FF-91F628EC1FA5}"/>
              </a:ext>
            </a:extLst>
          </p:cNvPr>
          <p:cNvSpPr>
            <a:spLocks noGrp="1" noChangeAspect="1"/>
          </p:cNvSpPr>
          <p:nvPr>
            <p:ph type="pic" sz="quarter" idx="16" hasCustomPrompt="1"/>
          </p:nvPr>
        </p:nvSpPr>
        <p:spPr>
          <a:xfrm>
            <a:off x="9084171"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5" name="Item 3 Title">
            <a:extLst>
              <a:ext uri="{FF2B5EF4-FFF2-40B4-BE49-F238E27FC236}">
                <a16:creationId xmlns:a16="http://schemas.microsoft.com/office/drawing/2014/main" id="{DF97B43C-7136-2944-B442-9DE61B968747}"/>
              </a:ext>
            </a:extLst>
          </p:cNvPr>
          <p:cNvSpPr>
            <a:spLocks noGrp="1"/>
          </p:cNvSpPr>
          <p:nvPr>
            <p:ph type="body" sz="quarter" idx="22" hasCustomPrompt="1"/>
          </p:nvPr>
        </p:nvSpPr>
        <p:spPr>
          <a:xfrm>
            <a:off x="8825095" y="4434840"/>
            <a:ext cx="2528888" cy="627887"/>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4" name="Item 3 Description">
            <a:extLst>
              <a:ext uri="{FF2B5EF4-FFF2-40B4-BE49-F238E27FC236}">
                <a16:creationId xmlns:a16="http://schemas.microsoft.com/office/drawing/2014/main" id="{224BD0E8-532A-C74A-83F5-DEEB2710C0EA}"/>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a:t>
            </a:r>
          </a:p>
        </p:txBody>
      </p:sp>
    </p:spTree>
    <p:extLst>
      <p:ext uri="{BB962C8B-B14F-4D97-AF65-F5344CB8AC3E}">
        <p14:creationId xmlns:p14="http://schemas.microsoft.com/office/powerpoint/2010/main" val="14602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adec="http://schemas.microsoft.com/office/drawing/2017/decorative" xmlns="" val="1"/>
              </a:ext>
            </a:extLst>
          </p:cNvPr>
          <p:cNvSpPr/>
          <p:nvPr userDrawn="1"/>
        </p:nvSpPr>
        <p:spPr>
          <a:xfrm>
            <a:off x="1043269"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adec="http://schemas.microsoft.com/office/drawing/2017/decorative" xmlns="" val="1"/>
              </a:ext>
            </a:extLst>
          </p:cNvPr>
          <p:cNvCxnSpPr>
            <a:cxnSpLocks/>
          </p:cNvCxnSpPr>
          <p:nvPr userDrawn="1"/>
        </p:nvCxnSpPr>
        <p:spPr>
          <a:xfrm>
            <a:off x="4079632" y="22082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adec="http://schemas.microsoft.com/office/drawing/2017/decorative" xmlns="" val="1"/>
              </a:ext>
            </a:extLst>
          </p:cNvPr>
          <p:cNvSpPr/>
          <p:nvPr userDrawn="1"/>
        </p:nvSpPr>
        <p:spPr>
          <a:xfrm>
            <a:off x="5044735"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adec="http://schemas.microsoft.com/office/drawing/2017/decorative" xmlns="" val="1"/>
              </a:ext>
            </a:extLst>
          </p:cNvPr>
          <p:cNvCxnSpPr>
            <a:cxnSpLocks/>
          </p:cNvCxnSpPr>
          <p:nvPr userDrawn="1"/>
        </p:nvCxnSpPr>
        <p:spPr>
          <a:xfrm>
            <a:off x="8119068" y="22082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adec="http://schemas.microsoft.com/office/drawing/2017/decorative" xmlns="" val="1"/>
              </a:ext>
            </a:extLst>
          </p:cNvPr>
          <p:cNvSpPr/>
          <p:nvPr userDrawn="1"/>
        </p:nvSpPr>
        <p:spPr>
          <a:xfrm>
            <a:off x="9025120"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21413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Ligh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adec="http://schemas.microsoft.com/office/drawing/2017/decorative" xmlns="" val="1"/>
              </a:ext>
            </a:extLst>
          </p:cNvPr>
          <p:cNvSpPr/>
          <p:nvPr userDrawn="1"/>
        </p:nvSpPr>
        <p:spPr>
          <a:xfrm>
            <a:off x="1043269"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adec="http://schemas.microsoft.com/office/drawing/2017/decorative" xmlns="" val="1"/>
              </a:ext>
            </a:extLst>
          </p:cNvPr>
          <p:cNvCxnSpPr>
            <a:cxnSpLocks/>
          </p:cNvCxnSpPr>
          <p:nvPr userDrawn="1"/>
        </p:nvCxnSpPr>
        <p:spPr>
          <a:xfrm>
            <a:off x="4079632" y="23137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adec="http://schemas.microsoft.com/office/drawing/2017/decorative" xmlns="" val="1"/>
              </a:ext>
            </a:extLst>
          </p:cNvPr>
          <p:cNvSpPr/>
          <p:nvPr userDrawn="1"/>
        </p:nvSpPr>
        <p:spPr>
          <a:xfrm>
            <a:off x="5044735"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adec="http://schemas.microsoft.com/office/drawing/2017/decorative" xmlns="" val="1"/>
              </a:ext>
            </a:extLst>
          </p:cNvPr>
          <p:cNvCxnSpPr>
            <a:cxnSpLocks/>
          </p:cNvCxnSpPr>
          <p:nvPr userDrawn="1"/>
        </p:nvCxnSpPr>
        <p:spPr>
          <a:xfrm>
            <a:off x="8119068" y="23137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adec="http://schemas.microsoft.com/office/drawing/2017/decorative" xmlns="" val="1"/>
              </a:ext>
            </a:extLst>
          </p:cNvPr>
          <p:cNvSpPr/>
          <p:nvPr userDrawn="1"/>
        </p:nvSpPr>
        <p:spPr>
          <a:xfrm>
            <a:off x="9025120"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406820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oint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dirty="0"/>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adec="http://schemas.microsoft.com/office/drawing/2017/decorative" xmlns="" val="1"/>
              </a:ext>
            </a:extLst>
          </p:cNvPr>
          <p:cNvSpPr/>
          <p:nvPr userDrawn="1"/>
        </p:nvSpPr>
        <p:spPr>
          <a:xfrm>
            <a:off x="930799" y="1991241"/>
            <a:ext cx="3841226" cy="384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tx1"/>
                </a:solidFill>
              </a:defRPr>
            </a:lvl1pPr>
          </a:lstStyle>
          <a:p>
            <a:pPr lvl="0"/>
            <a:r>
              <a:rPr lang="en-US" dirty="0"/>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155605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point emphasis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adec="http://schemas.microsoft.com/office/drawing/2017/decorative" xmlns="" val="1"/>
              </a:ext>
            </a:extLst>
          </p:cNvPr>
          <p:cNvSpPr/>
          <p:nvPr userDrawn="1"/>
        </p:nvSpPr>
        <p:spPr>
          <a:xfrm>
            <a:off x="930799" y="1991241"/>
            <a:ext cx="3841226" cy="38412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tx1"/>
                </a:solidFill>
              </a:defRPr>
            </a:lvl1pPr>
          </a:lstStyle>
          <a:p>
            <a:pPr lvl="0"/>
            <a:r>
              <a:rPr lang="en-US"/>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49932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Autofit/>
          </a:bodyPr>
          <a:lstStyle>
            <a:lvl1pPr algn="r">
              <a:lnSpc>
                <a:spcPct val="100000"/>
              </a:lnSpc>
              <a:defRPr sz="3600"/>
            </a:lvl1pPr>
          </a:lstStyle>
          <a:p>
            <a:r>
              <a:rPr lang="en-US" dirty="0"/>
              <a:t>Click to edit Master title style</a:t>
            </a:r>
          </a:p>
        </p:txBody>
      </p:sp>
      <p:sp>
        <p:nvSpPr>
          <p:cNvPr id="4" name="Subhead">
            <a:extLst>
              <a:ext uri="{FF2B5EF4-FFF2-40B4-BE49-F238E27FC236}">
                <a16:creationId xmlns:a16="http://schemas.microsoft.com/office/drawing/2014/main" id="{3E0A5947-7373-7641-8267-0BD9C6DE3FCB}"/>
              </a:ext>
            </a:extLst>
          </p:cNvPr>
          <p:cNvSpPr>
            <a:spLocks noGrp="1"/>
          </p:cNvSpPr>
          <p:nvPr>
            <p:ph type="body" sz="half" idx="2"/>
          </p:nvPr>
        </p:nvSpPr>
        <p:spPr>
          <a:xfrm>
            <a:off x="839788" y="2293494"/>
            <a:ext cx="3932237" cy="3575493"/>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noAutofit/>
          </a:bodyPr>
          <a:lstStyle>
            <a:lvl1pPr>
              <a:lnSpc>
                <a:spcPct val="100000"/>
              </a:lnSpc>
              <a:defRPr sz="2600"/>
            </a:lvl1pPr>
            <a:lvl2pPr>
              <a:lnSpc>
                <a:spcPct val="100000"/>
              </a:lnSpc>
              <a:defRPr sz="2600"/>
            </a:lvl2pPr>
            <a:lvl3pPr>
              <a:lnSpc>
                <a:spcPct val="100000"/>
              </a:lnSpc>
              <a:defRPr sz="2600"/>
            </a:lvl3pPr>
            <a:lvl4pPr>
              <a:lnSpc>
                <a:spcPct val="100000"/>
              </a:lnSpc>
              <a:defRPr sz="2600"/>
            </a:lvl4pPr>
            <a:lvl5pPr>
              <a:lnSpc>
                <a:spcPct val="100000"/>
              </a:lnSpc>
              <a:defRPr sz="2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99792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and Title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199"/>
            <a:ext cx="3932237" cy="2439984"/>
          </a:xfrm>
          <a:prstGeom prst="rect">
            <a:avLst/>
          </a:prstGeom>
        </p:spPr>
        <p:txBody>
          <a:bodyPr anchor="b">
            <a:noAutofit/>
          </a:bodyPr>
          <a:lstStyle>
            <a:lvl1pPr algn="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cxnSp>
        <p:nvCxnSpPr>
          <p:cNvPr id="6" name="Underline">
            <a:extLst>
              <a:ext uri="{FF2B5EF4-FFF2-40B4-BE49-F238E27FC236}">
                <a16:creationId xmlns:a16="http://schemas.microsoft.com/office/drawing/2014/main" id="{586AE3DC-ABD1-9D4E-AC5D-A4C16F5B45B1}"/>
              </a:ext>
              <a:ext uri="{C183D7F6-B498-43B3-948B-1728B52AA6E4}">
                <adec:decorative xmlns:adec="http://schemas.microsoft.com/office/drawing/2017/decorative" xmlns="" val="1"/>
              </a:ext>
            </a:extLst>
          </p:cNvPr>
          <p:cNvCxnSpPr>
            <a:cxnSpLocks/>
          </p:cNvCxnSpPr>
          <p:nvPr userDrawn="1"/>
        </p:nvCxnSpPr>
        <p:spPr>
          <a:xfrm>
            <a:off x="0" y="3116179"/>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2" name="Subhead">
            <a:extLst>
              <a:ext uri="{FF2B5EF4-FFF2-40B4-BE49-F238E27FC236}">
                <a16:creationId xmlns:a16="http://schemas.microsoft.com/office/drawing/2014/main" id="{5C0D1129-ADB0-3C41-B3DE-11E514C41743}"/>
              </a:ext>
            </a:extLst>
          </p:cNvPr>
          <p:cNvSpPr>
            <a:spLocks noGrp="1"/>
          </p:cNvSpPr>
          <p:nvPr>
            <p:ph type="body" sz="half" idx="2"/>
          </p:nvPr>
        </p:nvSpPr>
        <p:spPr>
          <a:xfrm>
            <a:off x="839788" y="3335177"/>
            <a:ext cx="3932237" cy="2533810"/>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Content">
            <a:extLst>
              <a:ext uri="{FF2B5EF4-FFF2-40B4-BE49-F238E27FC236}">
                <a16:creationId xmlns:a16="http://schemas.microsoft.com/office/drawing/2014/main" id="{FA751F41-EA07-B34B-855C-7EA1CD776032}"/>
              </a:ext>
            </a:extLst>
          </p:cNvPr>
          <p:cNvSpPr>
            <a:spLocks noGrp="1"/>
          </p:cNvSpPr>
          <p:nvPr>
            <p:ph idx="1"/>
          </p:nvPr>
        </p:nvSpPr>
        <p:spPr>
          <a:xfrm>
            <a:off x="5183188" y="987425"/>
            <a:ext cx="6172200" cy="4873625"/>
          </a:xfrm>
        </p:spPr>
        <p:txBody>
          <a:bodyPr>
            <a:noAutofit/>
          </a:bodyPr>
          <a:lstStyle>
            <a:lvl1pPr>
              <a:lnSpc>
                <a:spcPct val="100000"/>
              </a:lnSpc>
              <a:defRPr sz="2600"/>
            </a:lvl1pPr>
            <a:lvl2pPr>
              <a:lnSpc>
                <a:spcPct val="100000"/>
              </a:lnSpc>
              <a:defRPr sz="2600"/>
            </a:lvl2pPr>
            <a:lvl3pPr>
              <a:lnSpc>
                <a:spcPct val="100000"/>
              </a:lnSpc>
              <a:defRPr sz="2600"/>
            </a:lvl3pPr>
            <a:lvl4pPr>
              <a:lnSpc>
                <a:spcPct val="100000"/>
              </a:lnSpc>
              <a:defRPr sz="2600"/>
            </a:lvl4pPr>
            <a:lvl5pPr>
              <a:lnSpc>
                <a:spcPct val="100000"/>
              </a:lnSpc>
              <a:defRPr sz="2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06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and white backgroun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C0CBB08F-7989-D742-B1C4-F6CFEAD697D1}"/>
              </a:ext>
            </a:extLst>
          </p:cNvPr>
          <p:cNvSpPr>
            <a:spLocks noGrp="1"/>
          </p:cNvSpPr>
          <p:nvPr>
            <p:ph type="title"/>
          </p:nvPr>
        </p:nvSpPr>
        <p:spPr>
          <a:xfrm>
            <a:off x="839788" y="457200"/>
            <a:ext cx="3932237" cy="1836294"/>
          </a:xfrm>
          <a:prstGeom prst="rect">
            <a:avLst/>
          </a:prstGeom>
        </p:spPr>
        <p:txBody>
          <a:bodyPr anchor="b">
            <a:noAutofit/>
          </a:bodyPr>
          <a:lstStyle>
            <a:lvl1pPr algn="r">
              <a:lnSpc>
                <a:spcPct val="100000"/>
              </a:lnSpc>
              <a:defRPr sz="3600"/>
            </a:lvl1pPr>
          </a:lstStyle>
          <a:p>
            <a:r>
              <a:rPr lang="en-US"/>
              <a:t>Click to edit Master title style</a:t>
            </a:r>
          </a:p>
        </p:txBody>
      </p:sp>
      <p:sp>
        <p:nvSpPr>
          <p:cNvPr id="11" name="Subhead">
            <a:extLst>
              <a:ext uri="{FF2B5EF4-FFF2-40B4-BE49-F238E27FC236}">
                <a16:creationId xmlns:a16="http://schemas.microsoft.com/office/drawing/2014/main" id="{6AEB0352-2EEB-6946-987D-7077AAF72909}"/>
              </a:ext>
            </a:extLst>
          </p:cNvPr>
          <p:cNvSpPr>
            <a:spLocks noGrp="1"/>
          </p:cNvSpPr>
          <p:nvPr>
            <p:ph type="body" sz="half" idx="2"/>
          </p:nvPr>
        </p:nvSpPr>
        <p:spPr>
          <a:xfrm>
            <a:off x="839788" y="2532993"/>
            <a:ext cx="3932237" cy="3335994"/>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Content Background">
            <a:extLst>
              <a:ext uri="{FF2B5EF4-FFF2-40B4-BE49-F238E27FC236}">
                <a16:creationId xmlns:a16="http://schemas.microsoft.com/office/drawing/2014/main" id="{ABDAF1F0-7738-3C4F-9764-674ECE3DF2CC}"/>
              </a:ext>
              <a:ext uri="{C183D7F6-B498-43B3-948B-1728B52AA6E4}">
                <adec:decorative xmlns:adec="http://schemas.microsoft.com/office/drawing/2017/decorative" xmlns="" val="1"/>
              </a:ext>
            </a:extLst>
          </p:cNvPr>
          <p:cNvSpPr/>
          <p:nvPr userDrawn="1"/>
        </p:nvSpPr>
        <p:spPr>
          <a:xfrm>
            <a:off x="5183188" y="0"/>
            <a:ext cx="70088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a:extLst>
              <a:ext uri="{FF2B5EF4-FFF2-40B4-BE49-F238E27FC236}">
                <a16:creationId xmlns:a16="http://schemas.microsoft.com/office/drawing/2014/main" id="{FF441308-C525-874F-84F6-EECA663E664F}"/>
              </a:ext>
            </a:extLst>
          </p:cNvPr>
          <p:cNvSpPr>
            <a:spLocks noGrp="1"/>
          </p:cNvSpPr>
          <p:nvPr>
            <p:ph idx="1"/>
          </p:nvPr>
        </p:nvSpPr>
        <p:spPr>
          <a:xfrm>
            <a:off x="5591502" y="457201"/>
            <a:ext cx="6171044" cy="5403850"/>
          </a:xfrm>
        </p:spPr>
        <p:txBody>
          <a:bodyPr>
            <a:noAutofit/>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AIR Forum Logo">
            <a:extLst>
              <a:ext uri="{FF2B5EF4-FFF2-40B4-BE49-F238E27FC236}">
                <a16:creationId xmlns:a16="http://schemas.microsoft.com/office/drawing/2014/main" id="{C58BA1E9-37B7-6F48-8BEC-D69F341F69B8}"/>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10813993" y="6118760"/>
            <a:ext cx="948553" cy="378842"/>
          </a:xfrm>
          <a:prstGeom prst="rect">
            <a:avLst/>
          </a:prstGeom>
        </p:spPr>
      </p:pic>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5039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Autofit/>
          </a:bodyPr>
          <a:lstStyle>
            <a:lvl1pPr algn="r">
              <a:defRPr sz="3600"/>
            </a:lvl1pPr>
          </a:lstStyle>
          <a:p>
            <a:r>
              <a:rPr lang="en-US" dirty="0"/>
              <a:t>Click to edit Master title style</a:t>
            </a:r>
          </a:p>
        </p:txBody>
      </p:sp>
      <p:sp>
        <p:nvSpPr>
          <p:cNvPr id="12" name="Subhead">
            <a:extLst>
              <a:ext uri="{FF2B5EF4-FFF2-40B4-BE49-F238E27FC236}">
                <a16:creationId xmlns:a16="http://schemas.microsoft.com/office/drawing/2014/main" id="{D07AAFEE-F6DA-2643-B4F3-E8948C43B2A4}"/>
              </a:ext>
            </a:extLst>
          </p:cNvPr>
          <p:cNvSpPr>
            <a:spLocks noGrp="1"/>
          </p:cNvSpPr>
          <p:nvPr>
            <p:ph type="body" sz="half" idx="2"/>
          </p:nvPr>
        </p:nvSpPr>
        <p:spPr>
          <a:xfrm>
            <a:off x="839788" y="2293494"/>
            <a:ext cx="3932237" cy="3575493"/>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75513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4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292506" y="36086"/>
            <a:ext cx="9606988" cy="4327372"/>
          </a:xfrm>
          <a:prstGeom prst="rect">
            <a:avLst/>
          </a:prstGeom>
        </p:spPr>
        <p:txBody>
          <a:bodyPr anchor="b"/>
          <a:lstStyle>
            <a:lvl1pPr algn="ctr">
              <a:lnSpc>
                <a:spcPct val="100000"/>
              </a:lnSpc>
              <a:defRPr sz="5400" b="1">
                <a:solidFill>
                  <a:schemeClr val="tx1"/>
                </a:solidFill>
                <a:latin typeface="+mn-lt"/>
              </a:defRPr>
            </a:lvl1pPr>
          </a:lstStyle>
          <a:p>
            <a:r>
              <a:rPr lang="en-US"/>
              <a:t>Insert Title Here</a:t>
            </a:r>
          </a:p>
        </p:txBody>
      </p:sp>
      <p:sp>
        <p:nvSpPr>
          <p:cNvPr id="8" name="Subtitle 1">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292506" y="4646888"/>
            <a:ext cx="9606988" cy="1672542"/>
          </a:xfrm>
        </p:spPr>
        <p:txBody>
          <a:bodyPr>
            <a:noAutofit/>
          </a:bodyPr>
          <a:lstStyle>
            <a:lvl1pPr marL="0" indent="0" algn="ctr">
              <a:lnSpc>
                <a:spcPct val="100000"/>
              </a:lnSpc>
              <a:buNone/>
              <a:defRPr sz="36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cxnSp>
        <p:nvCxnSpPr>
          <p:cNvPr id="12" name="Decorative">
            <a:extLst>
              <a:ext uri="{FF2B5EF4-FFF2-40B4-BE49-F238E27FC236}">
                <a16:creationId xmlns:a16="http://schemas.microsoft.com/office/drawing/2014/main" id="{9416EC65-F2B3-9C4B-95E2-AE63D5CD9EF8}"/>
              </a:ext>
              <a:ext uri="{C183D7F6-B498-43B3-948B-1728B52AA6E4}">
                <adec:decorative xmlns:adec="http://schemas.microsoft.com/office/drawing/2017/decorative" xmlns="" val="1"/>
              </a:ext>
            </a:extLst>
          </p:cNvPr>
          <p:cNvCxnSpPr>
            <a:cxnSpLocks/>
          </p:cNvCxnSpPr>
          <p:nvPr userDrawn="1"/>
        </p:nvCxnSpPr>
        <p:spPr>
          <a:xfrm>
            <a:off x="3765933" y="4447140"/>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with White Backgroun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89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 name="Q&amp;A">
            <a:extLst>
              <a:ext uri="{FF2B5EF4-FFF2-40B4-BE49-F238E27FC236}">
                <a16:creationId xmlns:a16="http://schemas.microsoft.com/office/drawing/2014/main" id="{1E174453-0A47-1449-BA09-4C6A8F403CBC}"/>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dirty="0">
                <a:latin typeface="Calibri" panose="020F0502020204030204" pitchFamily="34" charset="0"/>
                <a:cs typeface="Calibri" panose="020F0502020204030204" pitchFamily="34" charset="0"/>
              </a:rPr>
              <a:t>Q</a:t>
            </a:r>
            <a:r>
              <a:rPr lang="en-US" sz="10000" b="1" dirty="0">
                <a:latin typeface="Calibri" panose="020F0502020204030204" pitchFamily="34" charset="0"/>
                <a:cs typeface="Calibri" panose="020F0502020204030204" pitchFamily="34" charset="0"/>
              </a:rPr>
              <a:t> </a:t>
            </a:r>
            <a:r>
              <a:rPr lang="en-US" sz="25000" b="1" dirty="0">
                <a:latin typeface="Calibri" panose="020F0502020204030204" pitchFamily="34" charset="0"/>
                <a:cs typeface="Calibri" panose="020F0502020204030204" pitchFamily="34" charset="0"/>
              </a:rPr>
              <a:t>&amp;</a:t>
            </a:r>
            <a:r>
              <a:rPr lang="en-US" sz="12000" b="1" dirty="0">
                <a:latin typeface="Calibri" panose="020F0502020204030204" pitchFamily="34" charset="0"/>
                <a:cs typeface="Calibri" panose="020F0502020204030204" pitchFamily="34" charset="0"/>
              </a:rPr>
              <a:t> </a:t>
            </a:r>
            <a:r>
              <a:rPr lang="en-US" sz="25000" b="1" dirty="0">
                <a:latin typeface="Calibri" panose="020F0502020204030204" pitchFamily="34" charset="0"/>
                <a:cs typeface="Calibri" panose="020F0502020204030204" pitchFamily="34" charset="0"/>
              </a:rPr>
              <a:t>A</a:t>
            </a:r>
            <a:endParaRPr lang="en-US" sz="25000" b="1" dirty="0"/>
          </a:p>
        </p:txBody>
      </p:sp>
      <p:pic>
        <p:nvPicPr>
          <p:cNvPr id="3" name="Decorative">
            <a:extLst>
              <a:ext uri="{FF2B5EF4-FFF2-40B4-BE49-F238E27FC236}">
                <a16:creationId xmlns:a16="http://schemas.microsoft.com/office/drawing/2014/main" id="{5E96406F-B016-2742-B9B7-1363406F9021}"/>
              </a:ext>
              <a:ext uri="{C183D7F6-B498-43B3-948B-1728B52AA6E4}">
                <adec:decorative xmlns:adec="http://schemas.microsoft.com/office/drawing/2017/decorative" xmlns="" val="1"/>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23873" t="50000"/>
          <a:stretch/>
        </p:blipFill>
        <p:spPr>
          <a:xfrm>
            <a:off x="0" y="0"/>
            <a:ext cx="4604657" cy="3913843"/>
          </a:xfrm>
          <a:prstGeom prst="rect">
            <a:avLst/>
          </a:prstGeom>
        </p:spPr>
      </p:pic>
      <p:pic>
        <p:nvPicPr>
          <p:cNvPr id="6" name="Decorative">
            <a:extLst>
              <a:ext uri="{FF2B5EF4-FFF2-40B4-BE49-F238E27FC236}">
                <a16:creationId xmlns:a16="http://schemas.microsoft.com/office/drawing/2014/main" id="{6C8C55A8-D086-EE46-87A1-DC6BE88459F3}"/>
              </a:ext>
              <a:ext uri="{C183D7F6-B498-43B3-948B-1728B52AA6E4}">
                <adec:decorative xmlns:adec="http://schemas.microsoft.com/office/drawing/2017/decorative" xmlns="" val="1"/>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2495" t="16777"/>
          <a:stretch/>
        </p:blipFill>
        <p:spPr>
          <a:xfrm flipH="1">
            <a:off x="9458324" y="1746700"/>
            <a:ext cx="2733674" cy="3364599"/>
          </a:xfrm>
          <a:prstGeom prst="rect">
            <a:avLst/>
          </a:prstGeom>
        </p:spPr>
      </p:pic>
      <p:pic>
        <p:nvPicPr>
          <p:cNvPr id="5" name="Decorative">
            <a:extLst>
              <a:ext uri="{FF2B5EF4-FFF2-40B4-BE49-F238E27FC236}">
                <a16:creationId xmlns:a16="http://schemas.microsoft.com/office/drawing/2014/main" id="{F5724C64-F402-F242-9FA1-E92FCCD2C1D5}"/>
              </a:ext>
              <a:ext uri="{C183D7F6-B498-43B3-948B-1728B52AA6E4}">
                <adec:decorative xmlns:adec="http://schemas.microsoft.com/office/drawing/2017/decorative" xmlns="" val="1"/>
              </a:ext>
            </a:extLst>
          </p:cNvPr>
          <p:cNvPicPr>
            <a:picLocks noChangeAspect="1"/>
          </p:cNvPicPr>
          <p:nvPr userDrawn="1"/>
        </p:nvPicPr>
        <p:blipFill rotWithShape="1">
          <a:blip r:embed="rId6">
            <a:extLst>
              <a:ext uri="{96DAC541-7B7A-43D3-8B79-37D633B846F1}">
                <asvg:svgBlip xmlns:asvg="http://schemas.microsoft.com/office/drawing/2016/SVG/main" xmlns="" r:embed="rId7"/>
              </a:ext>
            </a:extLst>
          </a:blip>
          <a:srcRect b="42267"/>
          <a:stretch/>
        </p:blipFill>
        <p:spPr>
          <a:xfrm>
            <a:off x="8343900" y="4096294"/>
            <a:ext cx="3696402" cy="2761706"/>
          </a:xfrm>
          <a:prstGeom prst="rect">
            <a:avLst/>
          </a:prstGeom>
        </p:spPr>
      </p:pic>
    </p:spTree>
    <p:extLst>
      <p:ext uri="{BB962C8B-B14F-4D97-AF65-F5344CB8AC3E}">
        <p14:creationId xmlns:p14="http://schemas.microsoft.com/office/powerpoint/2010/main" val="25694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2BA5C5-50C5-1D49-9D38-8B7674313C46}"/>
              </a:ext>
            </a:extLst>
          </p:cNvPr>
          <p:cNvSpPr>
            <a:spLocks noGrp="1"/>
          </p:cNvSpPr>
          <p:nvPr>
            <p:ph type="title"/>
          </p:nvPr>
        </p:nvSpPr>
        <p:spPr>
          <a:xfrm>
            <a:off x="838200" y="365126"/>
            <a:ext cx="9829800" cy="1298782"/>
          </a:xfrm>
        </p:spPr>
        <p:txBody>
          <a:bodyPr anchor="ctr" anchorCtr="0"/>
          <a:lstStyle>
            <a:lvl1pPr>
              <a:lnSpc>
                <a:spcPct val="100000"/>
              </a:lnSpc>
              <a:defRPr/>
            </a:lvl1pPr>
          </a:lstStyle>
          <a:p>
            <a:r>
              <a:rPr lang="en-US" dirty="0"/>
              <a:t>Click to edit Master title style</a:t>
            </a:r>
          </a:p>
        </p:txBody>
      </p:sp>
      <p:sp>
        <p:nvSpPr>
          <p:cNvPr id="3" name="Content">
            <a:extLst>
              <a:ext uri="{FF2B5EF4-FFF2-40B4-BE49-F238E27FC236}">
                <a16:creationId xmlns:a16="http://schemas.microsoft.com/office/drawing/2014/main" id="{2C8F037F-16E2-9149-8E51-4BAC70D6DA30}"/>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6487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6BC0C680-433A-044D-B801-041C50F5BE22}"/>
              </a:ext>
            </a:extLst>
          </p:cNvPr>
          <p:cNvSpPr>
            <a:spLocks noGrp="1"/>
          </p:cNvSpPr>
          <p:nvPr>
            <p:ph type="title"/>
          </p:nvPr>
        </p:nvSpPr>
        <p:spPr/>
        <p:txBody>
          <a:bodyPr anchor="ctr" anchorCtr="0"/>
          <a:lstStyle>
            <a:lvl1pPr>
              <a:lnSpc>
                <a:spcPct val="100000"/>
              </a:lnSpc>
              <a:defRPr/>
            </a:lvl1pPr>
          </a:lstStyle>
          <a:p>
            <a:r>
              <a:rPr lang="en-US"/>
              <a:t>Click to edit Master title style</a:t>
            </a:r>
          </a:p>
        </p:txBody>
      </p:sp>
      <p:sp>
        <p:nvSpPr>
          <p:cNvPr id="3" name="Content Section 1 Header">
            <a:extLst>
              <a:ext uri="{FF2B5EF4-FFF2-40B4-BE49-F238E27FC236}">
                <a16:creationId xmlns:a16="http://schemas.microsoft.com/office/drawing/2014/main" id="{634C495F-71FD-AB4D-8D29-BFF73FD87226}"/>
              </a:ext>
            </a:extLst>
          </p:cNvPr>
          <p:cNvSpPr>
            <a:spLocks noGrp="1"/>
          </p:cNvSpPr>
          <p:nvPr>
            <p:ph type="body" idx="1"/>
          </p:nvPr>
        </p:nvSpPr>
        <p:spPr>
          <a:xfrm>
            <a:off x="839788" y="1813810"/>
            <a:ext cx="4984599"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Section 1">
            <a:extLst>
              <a:ext uri="{FF2B5EF4-FFF2-40B4-BE49-F238E27FC236}">
                <a16:creationId xmlns:a16="http://schemas.microsoft.com/office/drawing/2014/main" id="{4BEEB663-9A82-8746-9002-DC98834E95C1}"/>
              </a:ext>
            </a:extLst>
          </p:cNvPr>
          <p:cNvSpPr>
            <a:spLocks noGrp="1"/>
          </p:cNvSpPr>
          <p:nvPr>
            <p:ph sz="half" idx="2"/>
          </p:nvPr>
        </p:nvSpPr>
        <p:spPr>
          <a:xfrm>
            <a:off x="839788" y="3009232"/>
            <a:ext cx="4984599" cy="3292351"/>
          </a:xfrm>
          <a:ln>
            <a:noFill/>
          </a:ln>
        </p:spPr>
        <p:txBody>
          <a:bodyPr>
            <a:noAutofit/>
          </a:bodyPr>
          <a:lstStyle>
            <a:lvl1pPr>
              <a:lnSpc>
                <a:spcPct val="100000"/>
              </a:lnSpc>
              <a:defRPr sz="26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Section 2 Header">
            <a:extLst>
              <a:ext uri="{FF2B5EF4-FFF2-40B4-BE49-F238E27FC236}">
                <a16:creationId xmlns:a16="http://schemas.microsoft.com/office/drawing/2014/main" id="{686572EA-5BE0-F640-AFD9-5AA5F8C440B5}"/>
              </a:ext>
            </a:extLst>
          </p:cNvPr>
          <p:cNvSpPr>
            <a:spLocks noGrp="1"/>
          </p:cNvSpPr>
          <p:nvPr>
            <p:ph type="body" sz="quarter" idx="3"/>
          </p:nvPr>
        </p:nvSpPr>
        <p:spPr>
          <a:xfrm>
            <a:off x="6367615" y="1813810"/>
            <a:ext cx="5009147"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Section 2">
            <a:extLst>
              <a:ext uri="{FF2B5EF4-FFF2-40B4-BE49-F238E27FC236}">
                <a16:creationId xmlns:a16="http://schemas.microsoft.com/office/drawing/2014/main" id="{02534EA1-99D3-4349-9458-6377AA73F5F8}"/>
              </a:ext>
            </a:extLst>
          </p:cNvPr>
          <p:cNvSpPr>
            <a:spLocks noGrp="1"/>
          </p:cNvSpPr>
          <p:nvPr>
            <p:ph sz="quarter" idx="4"/>
          </p:nvPr>
        </p:nvSpPr>
        <p:spPr>
          <a:xfrm>
            <a:off x="6367615" y="3009232"/>
            <a:ext cx="5009147" cy="3292351"/>
          </a:xfrm>
          <a:ln>
            <a:noFill/>
          </a:ln>
        </p:spPr>
        <p:txBody>
          <a:bodyPr>
            <a:noAutofit/>
          </a:bodyPr>
          <a:lstStyle>
            <a:lvl1pPr>
              <a:lnSpc>
                <a:spcPct val="100000"/>
              </a:lnSpc>
              <a:defRPr sz="26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Decorative line right">
            <a:extLst>
              <a:ext uri="{FF2B5EF4-FFF2-40B4-BE49-F238E27FC236}">
                <a16:creationId xmlns:a16="http://schemas.microsoft.com/office/drawing/2014/main" id="{EC4A0CBB-81CA-474D-990F-37704566C393}"/>
              </a:ext>
              <a:ext uri="{C183D7F6-B498-43B3-948B-1728B52AA6E4}">
                <adec:decorative xmlns:adec="http://schemas.microsoft.com/office/drawing/2017/decorative" xmlns="" val="1"/>
              </a:ext>
            </a:extLst>
          </p:cNvPr>
          <p:cNvCxnSpPr>
            <a:cxnSpLocks/>
          </p:cNvCxnSpPr>
          <p:nvPr userDrawn="1"/>
        </p:nvCxnSpPr>
        <p:spPr>
          <a:xfrm flipH="1">
            <a:off x="6379647" y="2817322"/>
            <a:ext cx="4983480"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Decorative line left">
            <a:extLst>
              <a:ext uri="{FF2B5EF4-FFF2-40B4-BE49-F238E27FC236}">
                <a16:creationId xmlns:a16="http://schemas.microsoft.com/office/drawing/2014/main" id="{502B98B2-D7F6-4C4E-8D31-34E47133B35B}"/>
              </a:ext>
              <a:ext uri="{C183D7F6-B498-43B3-948B-1728B52AA6E4}">
                <adec:decorative xmlns:adec="http://schemas.microsoft.com/office/drawing/2017/decorative" xmlns="" val="1"/>
              </a:ext>
            </a:extLst>
          </p:cNvPr>
          <p:cNvCxnSpPr>
            <a:cxnSpLocks/>
          </p:cNvCxnSpPr>
          <p:nvPr userDrawn="1"/>
        </p:nvCxnSpPr>
        <p:spPr>
          <a:xfrm flipH="1">
            <a:off x="838200" y="2817322"/>
            <a:ext cx="4986187"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9" name="Slide Number">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21733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
        <p:nvSpPr>
          <p:cNvPr id="7" name="Title">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p>
            <a:r>
              <a:rPr lang="en-US"/>
              <a:t>Click to edit Master title style</a:t>
            </a:r>
          </a:p>
        </p:txBody>
      </p:sp>
    </p:spTree>
    <p:extLst>
      <p:ext uri="{BB962C8B-B14F-4D97-AF65-F5344CB8AC3E}">
        <p14:creationId xmlns:p14="http://schemas.microsoft.com/office/powerpoint/2010/main" val="24436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 White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4" name="Decorative">
            <a:extLst>
              <a:ext uri="{FF2B5EF4-FFF2-40B4-BE49-F238E27FC236}">
                <a16:creationId xmlns:a16="http://schemas.microsoft.com/office/drawing/2014/main" id="{3BC85432-259A-FC40-B464-AD220DE96134}"/>
              </a:ext>
              <a:ext uri="{C183D7F6-B498-43B3-948B-1728B52AA6E4}">
                <adec:decorative xmlns:adec="http://schemas.microsoft.com/office/drawing/2017/decorative" xmlns="" val="1"/>
              </a:ext>
            </a:extLst>
          </p:cNvPr>
          <p:cNvSpPr/>
          <p:nvPr userDrawn="1"/>
        </p:nvSpPr>
        <p:spPr>
          <a:xfrm>
            <a:off x="0" y="2039006"/>
            <a:ext cx="12192000" cy="4818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Decorative">
            <a:extLst>
              <a:ext uri="{FF2B5EF4-FFF2-40B4-BE49-F238E27FC236}">
                <a16:creationId xmlns:a16="http://schemas.microsoft.com/office/drawing/2014/main" id="{AF380F46-BC9D-DB45-8C77-405181BFA5D6}"/>
              </a:ext>
              <a:ext uri="{C183D7F6-B498-43B3-948B-1728B52AA6E4}">
                <adec:decorative xmlns:adec="http://schemas.microsoft.com/office/drawing/2017/decorative" xmlns="" val="1"/>
              </a:ext>
            </a:extLst>
          </p:cNvPr>
          <p:cNvPicPr>
            <a:picLocks noChangeAspect="1"/>
          </p:cNvPicPr>
          <p:nvPr userDrawn="1"/>
        </p:nvPicPr>
        <p:blipFill>
          <a:blip r:embed="rId2"/>
          <a:srcRect/>
          <a:stretch/>
        </p:blipFill>
        <p:spPr>
          <a:xfrm>
            <a:off x="10813993" y="6118760"/>
            <a:ext cx="948553" cy="378842"/>
          </a:xfrm>
          <a:prstGeom prst="rect">
            <a:avLst/>
          </a:prstGeom>
        </p:spPr>
      </p:pic>
      <p:sp>
        <p:nvSpPr>
          <p:cNvPr id="5" name="Slide Numb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lvl1pPr>
              <a:defRPr>
                <a:solidFill>
                  <a:schemeClr val="bg2"/>
                </a:solidFill>
              </a:defRPr>
            </a:lvl1pPr>
          </a:lstStyle>
          <a:p>
            <a:fld id="{12151A42-07BF-F340-84C5-4B59C741AF45}" type="slidenum">
              <a:rPr lang="en-US" smtClean="0"/>
              <a:pPr/>
              <a:t>‹#›</a:t>
            </a:fld>
            <a:endParaRPr lang="en-US"/>
          </a:p>
        </p:txBody>
      </p:sp>
    </p:spTree>
    <p:extLst>
      <p:ext uri="{BB962C8B-B14F-4D97-AF65-F5344CB8AC3E}">
        <p14:creationId xmlns:p14="http://schemas.microsoft.com/office/powerpoint/2010/main" val="160720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ur Item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69350"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92521"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15694"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a:t>
            </a:r>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65629"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2"/>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19241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ur Items - Emphasis Dark">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adec="http://schemas.microsoft.com/office/drawing/2017/decorative" xmlns="" val="1"/>
              </a:ext>
            </a:extLst>
          </p:cNvPr>
          <p:cNvSpPr/>
          <p:nvPr userDrawn="1"/>
        </p:nvSpPr>
        <p:spPr>
          <a:xfrm>
            <a:off x="866170"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101143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adec="http://schemas.microsoft.com/office/drawing/2017/decorative" xmlns="" val="1"/>
              </a:ext>
            </a:extLst>
          </p:cNvPr>
          <p:cNvSpPr/>
          <p:nvPr userDrawn="1"/>
        </p:nvSpPr>
        <p:spPr>
          <a:xfrm>
            <a:off x="3654152"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adec="http://schemas.microsoft.com/office/drawing/2017/decorative" xmlns="" val="1"/>
              </a:ext>
            </a:extLst>
          </p:cNvPr>
          <p:cNvSpPr/>
          <p:nvPr userDrawn="1"/>
        </p:nvSpPr>
        <p:spPr>
          <a:xfrm>
            <a:off x="6442134"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adec="http://schemas.microsoft.com/office/drawing/2017/decorative" xmlns="" val="1"/>
              </a:ext>
            </a:extLst>
          </p:cNvPr>
          <p:cNvSpPr/>
          <p:nvPr userDrawn="1"/>
        </p:nvSpPr>
        <p:spPr>
          <a:xfrm>
            <a:off x="9230116"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a:t>
            </a:r>
          </a:p>
        </p:txBody>
      </p:sp>
    </p:spTree>
    <p:extLst>
      <p:ext uri="{BB962C8B-B14F-4D97-AF65-F5344CB8AC3E}">
        <p14:creationId xmlns:p14="http://schemas.microsoft.com/office/powerpoint/2010/main" val="196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Four Items - Emphasis L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adec="http://schemas.microsoft.com/office/drawing/2017/decorative" xmlns="" val="1"/>
              </a:ext>
            </a:extLst>
          </p:cNvPr>
          <p:cNvSpPr/>
          <p:nvPr userDrawn="1"/>
        </p:nvSpPr>
        <p:spPr>
          <a:xfrm>
            <a:off x="866170"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1016618" y="2022324"/>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adec="http://schemas.microsoft.com/office/drawing/2017/decorative" xmlns="" val="1"/>
              </a:ext>
            </a:extLst>
          </p:cNvPr>
          <p:cNvSpPr/>
          <p:nvPr userDrawn="1"/>
        </p:nvSpPr>
        <p:spPr>
          <a:xfrm>
            <a:off x="3654152"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adec="http://schemas.microsoft.com/office/drawing/2017/decorative" xmlns="" val="1"/>
              </a:ext>
            </a:extLst>
          </p:cNvPr>
          <p:cNvSpPr/>
          <p:nvPr userDrawn="1"/>
        </p:nvSpPr>
        <p:spPr>
          <a:xfrm>
            <a:off x="6442134"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adec="http://schemas.microsoft.com/office/drawing/2017/decorative" xmlns="" val="1"/>
              </a:ext>
            </a:extLst>
          </p:cNvPr>
          <p:cNvSpPr/>
          <p:nvPr userDrawn="1"/>
        </p:nvSpPr>
        <p:spPr>
          <a:xfrm>
            <a:off x="9230116"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Tree>
    <p:extLst>
      <p:ext uri="{BB962C8B-B14F-4D97-AF65-F5344CB8AC3E}">
        <p14:creationId xmlns:p14="http://schemas.microsoft.com/office/powerpoint/2010/main" val="30062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746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FFEB8F1-483B-514C-B786-354AEC1884A4}"/>
              </a:ext>
              <a:ext uri="{C183D7F6-B498-43B3-948B-1728B52AA6E4}">
                <adec:decorative xmlns:adec="http://schemas.microsoft.com/office/drawing/2017/decorative" xmlns="" val="1"/>
              </a:ext>
            </a:extLst>
          </p:cNvPr>
          <p:cNvPicPr>
            <a:picLocks noChangeAspect="1"/>
          </p:cNvPicPr>
          <p:nvPr userDrawn="1"/>
        </p:nvPicPr>
        <p:blipFill rotWithShape="1">
          <a:blip r:embed="rId23">
            <a:extLst>
              <a:ext uri="{96DAC541-7B7A-43D3-8B79-37D633B846F1}">
                <asvg:svgBlip xmlns:asvg="http://schemas.microsoft.com/office/drawing/2016/SVG/main" xmlns="" r:embed="rId24"/>
              </a:ext>
            </a:extLst>
          </a:blip>
          <a:srcRect b="42267"/>
          <a:stretch/>
        </p:blipFill>
        <p:spPr>
          <a:xfrm>
            <a:off x="6740938" y="2898668"/>
            <a:ext cx="5299364" cy="3959332"/>
          </a:xfrm>
          <a:prstGeom prst="rect">
            <a:avLst/>
          </a:prstGeom>
        </p:spPr>
      </p:pic>
      <p:pic>
        <p:nvPicPr>
          <p:cNvPr id="14" name="Graphic 13">
            <a:extLst>
              <a:ext uri="{FF2B5EF4-FFF2-40B4-BE49-F238E27FC236}">
                <a16:creationId xmlns:a16="http://schemas.microsoft.com/office/drawing/2014/main" id="{E81269C1-A604-8C4E-B3B9-E027AB264385}"/>
              </a:ext>
              <a:ext uri="{C183D7F6-B498-43B3-948B-1728B52AA6E4}">
                <adec:decorative xmlns:adec="http://schemas.microsoft.com/office/drawing/2017/decorative" xmlns="" val="1"/>
              </a:ext>
            </a:extLst>
          </p:cNvPr>
          <p:cNvPicPr>
            <a:picLocks noChangeAspect="1"/>
          </p:cNvPicPr>
          <p:nvPr userDrawn="1"/>
        </p:nvPicPr>
        <p:blipFill rotWithShape="1">
          <a:blip r:embed="rId25">
            <a:extLst>
              <a:ext uri="{96DAC541-7B7A-43D3-8B79-37D633B846F1}">
                <asvg:svgBlip xmlns:asvg="http://schemas.microsoft.com/office/drawing/2016/SVG/main" xmlns="" r:embed="rId26"/>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adec="http://schemas.microsoft.com/office/drawing/2017/decorative" xmlns="" val="1"/>
              </a:ext>
            </a:extLst>
          </p:cNvPr>
          <p:cNvPicPr>
            <a:picLocks noChangeAspect="1"/>
          </p:cNvPicPr>
          <p:nvPr userDrawn="1"/>
        </p:nvPicPr>
        <p:blipFill>
          <a:blip r:embed="rId27"/>
          <a:srcRect/>
          <a:stretch/>
        </p:blipFill>
        <p:spPr>
          <a:xfrm>
            <a:off x="10808209" y="6118760"/>
            <a:ext cx="960121" cy="378843"/>
          </a:xfrm>
          <a:prstGeom prst="rect">
            <a:avLst/>
          </a:prstGeom>
        </p:spPr>
      </p:pic>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51A42-07BF-F340-84C5-4B59C741AF45}" type="slidenum">
              <a:rPr lang="en-US" smtClean="0"/>
              <a:pPr/>
              <a:t>‹#›</a:t>
            </a:fld>
            <a:endParaRPr lang="en-US"/>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9839960" cy="1298782"/>
          </a:xfrm>
          <a:prstGeom prst="rect">
            <a:avLst/>
          </a:prstGeom>
        </p:spPr>
        <p:txBody>
          <a:bodyPr vert="horz" lIns="91440" tIns="45720" rIns="91440" bIns="45720" rtlCol="0" anchor="ctr" anchorCtr="0">
            <a:noAutofit/>
          </a:bodyPr>
          <a:lstStyle/>
          <a:p>
            <a:r>
              <a:rPr lang="en-US"/>
              <a:t>Click to edit Master title style</a:t>
            </a:r>
          </a:p>
        </p:txBody>
      </p:sp>
    </p:spTree>
    <p:extLst>
      <p:ext uri="{BB962C8B-B14F-4D97-AF65-F5344CB8AC3E}">
        <p14:creationId xmlns:p14="http://schemas.microsoft.com/office/powerpoint/2010/main" val="2333843457"/>
      </p:ext>
    </p:extLst>
  </p:cSld>
  <p:clrMap bg1="dk1" tx1="lt1" bg2="dk2" tx2="lt2" accent1="accent1" accent2="accent2" accent3="accent3" accent4="accent4" accent5="accent5" accent6="accent6" hlink="hlink" folHlink="folHlink"/>
  <p:sldLayoutIdLst>
    <p:sldLayoutId id="2147483649" r:id="rId1"/>
    <p:sldLayoutId id="2147483717" r:id="rId2"/>
    <p:sldLayoutId id="2147483650" r:id="rId3"/>
    <p:sldLayoutId id="2147483653" r:id="rId4"/>
    <p:sldLayoutId id="2147483654" r:id="rId5"/>
    <p:sldLayoutId id="2147483721" r:id="rId6"/>
    <p:sldLayoutId id="2147483660" r:id="rId7"/>
    <p:sldLayoutId id="2147483723" r:id="rId8"/>
    <p:sldLayoutId id="2147483724" r:id="rId9"/>
    <p:sldLayoutId id="2147483707" r:id="rId10"/>
    <p:sldLayoutId id="2147483676" r:id="rId11"/>
    <p:sldLayoutId id="2147483725" r:id="rId12"/>
    <p:sldLayoutId id="2147483713" r:id="rId13"/>
    <p:sldLayoutId id="2147483726" r:id="rId14"/>
    <p:sldLayoutId id="2147483656" r:id="rId15"/>
    <p:sldLayoutId id="2147483716" r:id="rId16"/>
    <p:sldLayoutId id="2147483657" r:id="rId17"/>
    <p:sldLayoutId id="2147483661" r:id="rId18"/>
    <p:sldLayoutId id="2147483655" r:id="rId19"/>
    <p:sldLayoutId id="2147483720" r:id="rId20"/>
    <p:sldLayoutId id="2147483701" r:id="rId21"/>
  </p:sldLayoutIdLst>
  <p:hf sldNum="0"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opensource.com/article/19/3/programming-languages-raspberry-pi" TargetMode="External"/><Relationship Id="rId7" Type="http://schemas.openxmlformats.org/officeDocument/2006/relationships/hyperlink" Target="https://creativecommons.org/licenses/by/3.0/" TargetMode="External"/><Relationship Id="rId12" Type="http://schemas.openxmlformats.org/officeDocument/2006/relationships/hyperlink" Target="https://creativecommons.org/licenses/by-nd/3.0/" TargetMode="External"/><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hyperlink" Target="https://scherlund.blogspot.com/2019/05/machine-learning-explained-machine.html" TargetMode="External"/><Relationship Id="rId11" Type="http://schemas.openxmlformats.org/officeDocument/2006/relationships/hyperlink" Target="https://policyoptions.irpp.org/magazines/september-2020/the-role-of-data-and-evidence-in-canadas-economic-recovery/" TargetMode="External"/><Relationship Id="rId5" Type="http://schemas.openxmlformats.org/officeDocument/2006/relationships/image" Target="../media/image19.jpg"/><Relationship Id="rId10" Type="http://schemas.openxmlformats.org/officeDocument/2006/relationships/image" Target="../media/image21.jpg"/><Relationship Id="rId4" Type="http://schemas.openxmlformats.org/officeDocument/2006/relationships/hyperlink" Target="https://creativecommons.org/licenses/by-sa/3.0/" TargetMode="External"/><Relationship Id="rId9" Type="http://schemas.openxmlformats.org/officeDocument/2006/relationships/hyperlink" Target="https://inteldig.com/2019/09/inteligencia-artificial-aumenta-la-eficiencia-de-data-cent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udents4bestevidence.net/blog/2015/07/24/nominal-ordinal-numerical-variables/" TargetMode="External"/><Relationship Id="rId2" Type="http://schemas.openxmlformats.org/officeDocument/2006/relationships/image" Target="../media/image22.jpg"/><Relationship Id="rId1" Type="http://schemas.openxmlformats.org/officeDocument/2006/relationships/slideLayout" Target="../slideLayouts/slideLayout15.xml"/><Relationship Id="rId4" Type="http://schemas.openxmlformats.org/officeDocument/2006/relationships/hyperlink" Target="https://creativecommons.org/licenses/by-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ngall.com/statistics-png/download/78469"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noticias.upc.edu.pe/2019/10/21/thinknovation-v-jovenes-machine-learning/"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appleboy/13158675193/"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5.jpg"/><Relationship Id="rId1" Type="http://schemas.openxmlformats.org/officeDocument/2006/relationships/slideLayout" Target="../slideLayouts/slideLayout17.xml"/><Relationship Id="rId6" Type="http://schemas.openxmlformats.org/officeDocument/2006/relationships/hyperlink" Target="https://www.freesion.com/article/71741018534/" TargetMode="External"/><Relationship Id="rId5" Type="http://schemas.openxmlformats.org/officeDocument/2006/relationships/image" Target="../media/image26.JPEG"/><Relationship Id="rId4"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versity.org/wiki/Python_Concepts" TargetMode="External"/><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FB714-405D-944C-9798-BA5CDD60DE67}"/>
              </a:ext>
            </a:extLst>
          </p:cNvPr>
          <p:cNvSpPr>
            <a:spLocks noGrp="1"/>
          </p:cNvSpPr>
          <p:nvPr>
            <p:ph type="ctrTitle"/>
          </p:nvPr>
        </p:nvSpPr>
        <p:spPr>
          <a:xfrm>
            <a:off x="862642" y="2104846"/>
            <a:ext cx="9805358" cy="2536166"/>
          </a:xfrm>
        </p:spPr>
        <p:txBody>
          <a:bodyPr/>
          <a:lstStyle/>
          <a:p>
            <a:r>
              <a:rPr lang="en-US" sz="5400" dirty="0"/>
              <a:t>Transforming IR with machine learning project: Planning, Strategy, Practice</a:t>
            </a:r>
          </a:p>
        </p:txBody>
      </p:sp>
      <p:sp>
        <p:nvSpPr>
          <p:cNvPr id="5" name="Subtitle 4">
            <a:extLst>
              <a:ext uri="{FF2B5EF4-FFF2-40B4-BE49-F238E27FC236}">
                <a16:creationId xmlns:a16="http://schemas.microsoft.com/office/drawing/2014/main" id="{DBE7470D-3B83-5D47-86B5-2FEEB4E57561}"/>
              </a:ext>
            </a:extLst>
          </p:cNvPr>
          <p:cNvSpPr>
            <a:spLocks noGrp="1"/>
          </p:cNvSpPr>
          <p:nvPr>
            <p:ph type="subTitle" idx="1"/>
          </p:nvPr>
        </p:nvSpPr>
        <p:spPr>
          <a:xfrm>
            <a:off x="1061011" y="5167223"/>
            <a:ext cx="10394867" cy="1475117"/>
          </a:xfrm>
        </p:spPr>
        <p:txBody>
          <a:bodyPr vert="horz" lIns="91440" tIns="45720" rIns="91440" bIns="45720" rtlCol="0" anchor="t">
            <a:noAutofit/>
          </a:bodyPr>
          <a:lstStyle/>
          <a:p>
            <a:r>
              <a:rPr lang="en-US" dirty="0"/>
              <a:t>Eric Yang, </a:t>
            </a:r>
            <a:r>
              <a:rPr lang="en-US" dirty="0" smtClean="0"/>
              <a:t>Melaku Woube, Nena Beecham</a:t>
            </a:r>
            <a:endParaRPr lang="en-US" dirty="0"/>
          </a:p>
          <a:p>
            <a:r>
              <a:rPr lang="en-US" dirty="0" smtClean="0"/>
              <a:t>George </a:t>
            </a:r>
            <a:r>
              <a:rPr lang="en-US" dirty="0"/>
              <a:t>Washington University</a:t>
            </a:r>
          </a:p>
        </p:txBody>
      </p:sp>
    </p:spTree>
    <p:extLst>
      <p:ext uri="{BB962C8B-B14F-4D97-AF65-F5344CB8AC3E}">
        <p14:creationId xmlns:p14="http://schemas.microsoft.com/office/powerpoint/2010/main" val="7280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endParaRPr lang="en-US" dirty="0">
              <a:solidFill>
                <a:srgbClr val="FFFFFF"/>
              </a:solidFill>
            </a:endParaRPr>
          </a:p>
        </p:txBody>
      </p:sp>
      <p:sp>
        <p:nvSpPr>
          <p:cNvPr id="4" name="Rectangle 3"/>
          <p:cNvSpPr/>
          <p:nvPr/>
        </p:nvSpPr>
        <p:spPr>
          <a:xfrm>
            <a:off x="1306286" y="1996080"/>
            <a:ext cx="9046028" cy="646331"/>
          </a:xfrm>
          <a:prstGeom prst="rect">
            <a:avLst/>
          </a:prstGeom>
        </p:spPr>
        <p:txBody>
          <a:bodyPr wrap="square">
            <a:spAutoFit/>
          </a:bodyPr>
          <a:lstStyle/>
          <a:p>
            <a:pPr marL="342900" indent="-342900">
              <a:buFont typeface="Arial" panose="020B0604020202020204" pitchFamily="34" charset="0"/>
              <a:buChar char="•"/>
            </a:pPr>
            <a:endParaRPr lang="en-US" dirty="0">
              <a:solidFill>
                <a:srgbClr val="00257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002570"/>
              </a:solidFill>
              <a:latin typeface="Calibri" panose="020F0502020204030204" pitchFamily="34" charset="0"/>
              <a:cs typeface="Calibri" panose="020F0502020204030204" pitchFamily="34" charset="0"/>
            </a:endParaRPr>
          </a:p>
        </p:txBody>
      </p:sp>
      <p:sp>
        <p:nvSpPr>
          <p:cNvPr id="3" name="Rectangle 2"/>
          <p:cNvSpPr/>
          <p:nvPr/>
        </p:nvSpPr>
        <p:spPr>
          <a:xfrm>
            <a:off x="1983407" y="3187643"/>
            <a:ext cx="7691786" cy="707886"/>
          </a:xfrm>
          <a:prstGeom prst="rect">
            <a:avLst/>
          </a:prstGeom>
        </p:spPr>
        <p:txBody>
          <a:bodyPr wrap="none">
            <a:spAutoFit/>
          </a:bodyPr>
          <a:lstStyle/>
          <a:p>
            <a:r>
              <a:rPr lang="en-US" sz="4000" dirty="0">
                <a:solidFill>
                  <a:schemeClr val="bg2"/>
                </a:solidFill>
                <a:latin typeface="Calibri" panose="020F0502020204030204" pitchFamily="34" charset="0"/>
                <a:cs typeface="Calibri" panose="020F0502020204030204" pitchFamily="34" charset="0"/>
              </a:rPr>
              <a:t>Model Building and Implementation</a:t>
            </a:r>
            <a:endParaRPr lang="en-US" sz="40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72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smtClean="0">
                <a:solidFill>
                  <a:srgbClr val="FFFFFF"/>
                </a:solidFill>
                <a:latin typeface="Calibri" panose="020F0502020204030204" pitchFamily="34" charset="0"/>
                <a:cs typeface="Calibri" panose="020F0502020204030204" pitchFamily="34" charset="0"/>
              </a:rPr>
              <a:t>Model Building and Implementation – Old Approach</a:t>
            </a:r>
            <a:endParaRPr lang="en-US" dirty="0">
              <a:solidFill>
                <a:srgbClr val="FFFFFF"/>
              </a:solidFill>
            </a:endParaRPr>
          </a:p>
        </p:txBody>
      </p:sp>
      <p:sp>
        <p:nvSpPr>
          <p:cNvPr id="4" name="Rectangle 3"/>
          <p:cNvSpPr/>
          <p:nvPr/>
        </p:nvSpPr>
        <p:spPr>
          <a:xfrm>
            <a:off x="1306286" y="1996080"/>
            <a:ext cx="9046028" cy="5292603"/>
          </a:xfrm>
          <a:prstGeom prst="rect">
            <a:avLst/>
          </a:prstGeom>
        </p:spPr>
        <p:txBody>
          <a:bodyPr wrap="square">
            <a:spAutoFit/>
          </a:bodyPr>
          <a:lstStyle/>
          <a:p>
            <a:pPr marL="342900" indent="-342900">
              <a:lnSpc>
                <a:spcPct val="115000"/>
              </a:lnSpc>
              <a:spcAft>
                <a:spcPts val="1000"/>
              </a:spcAft>
              <a:buFont typeface="Wingdings" panose="05000000000000000000" pitchFamily="2" charset="2"/>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Consulting firm built a database</a:t>
            </a:r>
          </a:p>
          <a:p>
            <a:pPr marL="342900" indent="-342900">
              <a:lnSpc>
                <a:spcPct val="115000"/>
              </a:lnSpc>
              <a:spcAft>
                <a:spcPts val="1000"/>
              </a:spcAft>
              <a:buFont typeface="Wingdings" panose="05000000000000000000" pitchFamily="2" charset="2"/>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In </a:t>
            </a: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phase I,  t</a:t>
            </a: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he </a:t>
            </a:r>
            <a:r>
              <a:rPr lang="en-US" sz="28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firm </a:t>
            </a: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started to provide risk roster for forthcoming first year class, thereby allowing GW to support at-risk students at the earliest possible. </a:t>
            </a:r>
            <a:endParaRPr lang="en-US" sz="28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In </a:t>
            </a: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Phase II, the project was expected to produce risk models for graduation and retention at different levels, but the project did not progress as intended due to several </a:t>
            </a: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reason including the firms lack of expertise in the machine learning environment.</a:t>
            </a:r>
            <a:endPar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00257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0025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6185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smtClean="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dirty="0">
                <a:solidFill>
                  <a:srgbClr val="FFFFFF"/>
                </a:solidFill>
                <a:latin typeface="Calibri" panose="020F0502020204030204" pitchFamily="34" charset="0"/>
                <a:cs typeface="Calibri" panose="020F0502020204030204" pitchFamily="34" charset="0"/>
              </a:rPr>
              <a:t>Model Building and Implementation – </a:t>
            </a:r>
            <a:r>
              <a:rPr lang="en-US" dirty="0" smtClean="0">
                <a:solidFill>
                  <a:srgbClr val="FFFFFF"/>
                </a:solidFill>
                <a:latin typeface="Calibri" panose="020F0502020204030204" pitchFamily="34" charset="0"/>
                <a:cs typeface="Calibri" panose="020F0502020204030204" pitchFamily="34" charset="0"/>
              </a:rPr>
              <a:t>New </a:t>
            </a:r>
            <a:r>
              <a:rPr lang="en-US" dirty="0">
                <a:solidFill>
                  <a:srgbClr val="FFFFFF"/>
                </a:solidFill>
                <a:latin typeface="Calibri" panose="020F0502020204030204" pitchFamily="34" charset="0"/>
                <a:cs typeface="Calibri" panose="020F0502020204030204" pitchFamily="34" charset="0"/>
              </a:rPr>
              <a:t>Approach</a:t>
            </a:r>
            <a:endParaRPr lang="en-US" dirty="0">
              <a:solidFill>
                <a:srgbClr val="FFFFFF"/>
              </a:solidFill>
            </a:endParaRPr>
          </a:p>
        </p:txBody>
      </p:sp>
      <p:sp>
        <p:nvSpPr>
          <p:cNvPr id="3" name="Rectangle 2"/>
          <p:cNvSpPr/>
          <p:nvPr/>
        </p:nvSpPr>
        <p:spPr>
          <a:xfrm>
            <a:off x="250983" y="2183208"/>
            <a:ext cx="10947848" cy="4569456"/>
          </a:xfrm>
          <a:prstGeom prst="rect">
            <a:avLst/>
          </a:prstGeom>
        </p:spPr>
        <p:txBody>
          <a:bodyPr wrap="square">
            <a:spAutoFit/>
          </a:bodyPr>
          <a:lstStyle/>
          <a:p>
            <a:pPr marL="1257300" lvl="0" indent="-342900">
              <a:lnSpc>
                <a:spcPct val="115000"/>
              </a:lnSpc>
              <a:spcAft>
                <a:spcPts val="1000"/>
              </a:spcAft>
              <a:buClr>
                <a:srgbClr val="873624"/>
              </a:buClr>
              <a:buFont typeface="Arial" panose="020B0604020202020204" pitchFamily="34" charset="0"/>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Using internal expertise </a:t>
            </a: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 OSS formed a team (a year ago) - IR and ESS staff</a:t>
            </a:r>
            <a:endPar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endParaRPr>
          </a:p>
          <a:p>
            <a:pPr marL="1257300" lvl="0" indent="-342900">
              <a:lnSpc>
                <a:spcPct val="115000"/>
              </a:lnSpc>
              <a:spcAft>
                <a:spcPts val="1000"/>
              </a:spcAft>
              <a:buClr>
                <a:srgbClr val="873624"/>
              </a:buClr>
              <a:buFont typeface="Arial" panose="020B0604020202020204" pitchFamily="34" charset="0"/>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Using machine learning platforms</a:t>
            </a:r>
          </a:p>
          <a:p>
            <a:pPr marL="1257300" lvl="0" indent="-342900">
              <a:lnSpc>
                <a:spcPct val="115000"/>
              </a:lnSpc>
              <a:spcAft>
                <a:spcPts val="1000"/>
              </a:spcAft>
              <a:buClr>
                <a:srgbClr val="873624"/>
              </a:buClr>
              <a:buFont typeface="Arial" panose="020B0604020202020204" pitchFamily="34" charset="0"/>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Revised </a:t>
            </a: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and updated data collection and analysis </a:t>
            </a: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plan</a:t>
            </a:r>
          </a:p>
          <a:p>
            <a:pPr marL="1257300" lvl="0" indent="-342900">
              <a:lnSpc>
                <a:spcPct val="115000"/>
              </a:lnSpc>
              <a:spcAft>
                <a:spcPts val="1000"/>
              </a:spcAft>
              <a:buClr>
                <a:srgbClr val="873624"/>
              </a:buClr>
              <a:buFont typeface="Arial" panose="020B0604020202020204" pitchFamily="34" charset="0"/>
              <a:buChar char="•"/>
            </a:pP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Data collection and formatting to fit supervised ML algorithms </a:t>
            </a:r>
            <a:endPar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endParaRPr>
          </a:p>
          <a:p>
            <a:pPr marL="1257300" lvl="0" indent="-342900">
              <a:lnSpc>
                <a:spcPct val="115000"/>
              </a:lnSpc>
              <a:spcAft>
                <a:spcPts val="1000"/>
              </a:spcAft>
              <a:buClr>
                <a:srgbClr val="873624"/>
              </a:buClr>
              <a:buFont typeface="Arial" panose="020B0604020202020204" pitchFamily="34" charset="0"/>
              <a:buChar char="•"/>
            </a:pP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Conduct bi-weekly </a:t>
            </a:r>
            <a:r>
              <a:rPr lang="en-US" sz="28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meeting; reaching </a:t>
            </a: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out to BI team to inquire about model automation in the </a:t>
            </a:r>
            <a:r>
              <a:rPr lang="en-US" sz="28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server </a:t>
            </a: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and </a:t>
            </a:r>
            <a:r>
              <a:rPr lang="en-US" sz="28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consulting </a:t>
            </a:r>
            <a:r>
              <a:rPr lang="en-US" sz="2800" dirty="0">
                <a:solidFill>
                  <a:srgbClr val="424242"/>
                </a:solidFill>
                <a:latin typeface="Calibri" panose="020F0502020204030204" pitchFamily="34" charset="0"/>
                <a:ea typeface="Calibri" panose="020F0502020204030204" pitchFamily="34" charset="0"/>
                <a:cs typeface="Times New Roman" panose="02020603050405020304" pitchFamily="18" charset="0"/>
              </a:rPr>
              <a:t>with a data science faculty. </a:t>
            </a:r>
          </a:p>
        </p:txBody>
      </p:sp>
    </p:spTree>
    <p:extLst>
      <p:ext uri="{BB962C8B-B14F-4D97-AF65-F5344CB8AC3E}">
        <p14:creationId xmlns:p14="http://schemas.microsoft.com/office/powerpoint/2010/main" val="32879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smtClean="0"/>
              <a:t>New Approach:</a:t>
            </a:r>
            <a:br>
              <a:rPr lang="en-US" dirty="0" smtClean="0"/>
            </a:br>
            <a:r>
              <a:rPr lang="en-US" dirty="0" smtClean="0"/>
              <a:t>Data </a:t>
            </a:r>
            <a:r>
              <a:rPr lang="en-US" dirty="0"/>
              <a:t>Collection for Risk Modeling</a:t>
            </a:r>
          </a:p>
        </p:txBody>
      </p:sp>
      <p:graphicFrame>
        <p:nvGraphicFramePr>
          <p:cNvPr id="4" name="Content Placeholder 4"/>
          <p:cNvGraphicFramePr>
            <a:graphicFrameLocks/>
          </p:cNvGraphicFramePr>
          <p:nvPr>
            <p:extLst/>
          </p:nvPr>
        </p:nvGraphicFramePr>
        <p:xfrm>
          <a:off x="1449613" y="3608974"/>
          <a:ext cx="8837385" cy="317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40871" y="2146795"/>
            <a:ext cx="11087099"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Started building a database for risk modeling</a:t>
            </a:r>
            <a:r>
              <a:rPr kumimoji="0" lang="en-US" sz="2400" b="0" i="0" u="none" strike="noStrike" kern="0" cap="none" spc="0" normalizeH="0" baseline="0" noProof="0" dirty="0" smtClean="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  - drawing a wide range of transactional data on diverse aspects of the undergraduate experience as maintained  </a:t>
            </a:r>
            <a:r>
              <a:rPr kumimoji="0" lang="en-US" sz="2400" b="1" i="0" u="none" strike="noStrike" kern="0" cap="none" spc="0" normalizeH="0" baseline="0" noProof="0" dirty="0" smtClean="0">
                <a:ln>
                  <a:noFill/>
                </a:ln>
                <a:solidFill>
                  <a:srgbClr val="424242"/>
                </a:solidFill>
                <a:effectLst/>
                <a:uLnTx/>
                <a:uFillTx/>
                <a:latin typeface="Calibri" panose="020F0502020204030204" pitchFamily="34" charset="0"/>
                <a:ea typeface="Calibri" panose="020F0502020204030204" pitchFamily="34" charset="0"/>
                <a:cs typeface="Calibri" panose="020F0502020204030204" pitchFamily="34" charset="0"/>
              </a:rPr>
              <a:t> in 8 departments/divisions of the University </a:t>
            </a:r>
            <a:endParaRPr kumimoji="0" lang="en-US" sz="2400" b="0" i="0" u="none" strike="noStrike" kern="0" cap="none" spc="0" normalizeH="0" baseline="0" noProof="0" dirty="0" smtClean="0">
              <a:ln>
                <a:noFill/>
              </a:ln>
              <a:solidFill>
                <a:srgbClr val="424242"/>
              </a:solidFill>
              <a:effectLst/>
              <a:uLnTx/>
              <a:uFillTx/>
            </a:endParaRPr>
          </a:p>
        </p:txBody>
      </p:sp>
    </p:spTree>
    <p:extLst>
      <p:ext uri="{BB962C8B-B14F-4D97-AF65-F5344CB8AC3E}">
        <p14:creationId xmlns:p14="http://schemas.microsoft.com/office/powerpoint/2010/main" val="59446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a:t>Data Collection for Risk </a:t>
            </a:r>
            <a:r>
              <a:rPr lang="en-US" dirty="0" smtClean="0"/>
              <a:t>Modeling - Continued</a:t>
            </a:r>
            <a:endParaRPr lang="en-US" dirty="0"/>
          </a:p>
        </p:txBody>
      </p:sp>
      <p:graphicFrame>
        <p:nvGraphicFramePr>
          <p:cNvPr id="4" name="Content Placeholder 4"/>
          <p:cNvGraphicFramePr>
            <a:graphicFrameLocks/>
          </p:cNvGraphicFramePr>
          <p:nvPr>
            <p:extLst/>
          </p:nvPr>
        </p:nvGraphicFramePr>
        <p:xfrm>
          <a:off x="1433285" y="2563946"/>
          <a:ext cx="9212944" cy="407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985938" y="5678002"/>
            <a:ext cx="2243867" cy="886083"/>
            <a:chOff x="281562" y="1904899"/>
            <a:chExt cx="2243867" cy="886083"/>
          </a:xfrm>
        </p:grpSpPr>
        <p:sp>
          <p:nvSpPr>
            <p:cNvPr id="7" name="Rounded Rectangle 6"/>
            <p:cNvSpPr/>
            <p:nvPr/>
          </p:nvSpPr>
          <p:spPr>
            <a:xfrm>
              <a:off x="281562" y="1904899"/>
              <a:ext cx="2243867" cy="8860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307514" y="1930851"/>
              <a:ext cx="2191963" cy="834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Student Affairs</a:t>
              </a:r>
              <a:endParaRPr lang="en-US" sz="2400" kern="1200" dirty="0">
                <a:solidFill>
                  <a:srgbClr val="424242"/>
                </a:solidFill>
              </a:endParaRPr>
            </a:p>
          </p:txBody>
        </p:sp>
      </p:grpSp>
    </p:spTree>
    <p:extLst>
      <p:ext uri="{BB962C8B-B14F-4D97-AF65-F5344CB8AC3E}">
        <p14:creationId xmlns:p14="http://schemas.microsoft.com/office/powerpoint/2010/main" val="4069648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a:t>Data Collection for Risk </a:t>
            </a:r>
            <a:r>
              <a:rPr lang="en-US" dirty="0" smtClean="0"/>
              <a:t>Modeling - Continued</a:t>
            </a:r>
            <a:endParaRPr lang="en-US" dirty="0"/>
          </a:p>
        </p:txBody>
      </p:sp>
      <p:graphicFrame>
        <p:nvGraphicFramePr>
          <p:cNvPr id="4" name="Content Placeholder 4"/>
          <p:cNvGraphicFramePr>
            <a:graphicFrameLocks/>
          </p:cNvGraphicFramePr>
          <p:nvPr>
            <p:extLst/>
          </p:nvPr>
        </p:nvGraphicFramePr>
        <p:xfrm>
          <a:off x="838200" y="2563946"/>
          <a:ext cx="10134600" cy="407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1289957" y="5621563"/>
            <a:ext cx="2808515" cy="886083"/>
            <a:chOff x="281562" y="1904899"/>
            <a:chExt cx="2373791" cy="886083"/>
          </a:xfrm>
        </p:grpSpPr>
        <p:sp>
          <p:nvSpPr>
            <p:cNvPr id="7" name="Rounded Rectangle 6"/>
            <p:cNvSpPr/>
            <p:nvPr/>
          </p:nvSpPr>
          <p:spPr>
            <a:xfrm>
              <a:off x="281562" y="1904899"/>
              <a:ext cx="2243867" cy="88608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307514" y="1930851"/>
              <a:ext cx="2347839" cy="834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424242"/>
                  </a:solidFill>
                </a:rPr>
                <a:t>OSS</a:t>
              </a:r>
              <a:endParaRPr lang="en-US" sz="2400" kern="1200" dirty="0">
                <a:solidFill>
                  <a:srgbClr val="424242"/>
                </a:solidFill>
              </a:endParaRPr>
            </a:p>
          </p:txBody>
        </p:sp>
      </p:grpSp>
    </p:spTree>
    <p:extLst>
      <p:ext uri="{BB962C8B-B14F-4D97-AF65-F5344CB8AC3E}">
        <p14:creationId xmlns:p14="http://schemas.microsoft.com/office/powerpoint/2010/main" val="1588431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r>
              <a:rPr lang="en-US" dirty="0" smtClean="0">
                <a:solidFill>
                  <a:srgbClr val="FFFFFF"/>
                </a:solidFill>
                <a:latin typeface="Calibri" panose="020F0502020204030204" pitchFamily="34" charset="0"/>
                <a:cs typeface="Calibri" panose="020F0502020204030204" pitchFamily="34" charset="0"/>
              </a:rPr>
              <a:t>Opportunities and Challenges</a:t>
            </a:r>
            <a:endParaRPr lang="en-US" dirty="0">
              <a:solidFill>
                <a:srgbClr val="FFFFFF"/>
              </a:solidFill>
            </a:endParaRPr>
          </a:p>
        </p:txBody>
      </p:sp>
      <p:sp>
        <p:nvSpPr>
          <p:cNvPr id="3" name="Rectangle 2"/>
          <p:cNvSpPr/>
          <p:nvPr/>
        </p:nvSpPr>
        <p:spPr>
          <a:xfrm>
            <a:off x="1903898" y="2136708"/>
            <a:ext cx="9212739" cy="4659737"/>
          </a:xfrm>
          <a:prstGeom prst="rect">
            <a:avLst/>
          </a:prstGeom>
        </p:spPr>
        <p:txBody>
          <a:bodyPr wrap="square">
            <a:spAutoFit/>
          </a:bodyPr>
          <a:lstStyle/>
          <a:p>
            <a:pPr lvl="0">
              <a:spcBef>
                <a:spcPct val="20000"/>
              </a:spcBef>
              <a:buClr>
                <a:srgbClr val="873624"/>
              </a:buClr>
            </a:pPr>
            <a:r>
              <a:rPr lang="en-US" sz="2800" dirty="0" smtClean="0">
                <a:solidFill>
                  <a:schemeClr val="bg1">
                    <a:lumMod val="50000"/>
                  </a:schemeClr>
                </a:solidFill>
                <a:cs typeface="Arial"/>
              </a:rPr>
              <a:t>Opportunities</a:t>
            </a:r>
          </a:p>
          <a:p>
            <a:pPr marL="457200" lvl="0" indent="-457200">
              <a:spcBef>
                <a:spcPct val="20000"/>
              </a:spcBef>
              <a:buClr>
                <a:srgbClr val="873624"/>
              </a:buClr>
              <a:buFont typeface="Arial" panose="020B0604020202020204" pitchFamily="34" charset="0"/>
              <a:buChar char="•"/>
            </a:pPr>
            <a:r>
              <a:rPr lang="en-US" sz="2800" dirty="0" smtClean="0">
                <a:solidFill>
                  <a:schemeClr val="bg1">
                    <a:lumMod val="50000"/>
                  </a:schemeClr>
                </a:solidFill>
                <a:cs typeface="Arial"/>
              </a:rPr>
              <a:t>Building collaboration among different offices</a:t>
            </a:r>
          </a:p>
          <a:p>
            <a:pPr marL="457200" lvl="0" indent="-457200">
              <a:spcBef>
                <a:spcPct val="20000"/>
              </a:spcBef>
              <a:buClr>
                <a:srgbClr val="873624"/>
              </a:buClr>
              <a:buFont typeface="Arial" panose="020B0604020202020204" pitchFamily="34" charset="0"/>
              <a:buChar char="•"/>
            </a:pPr>
            <a:r>
              <a:rPr lang="en-US" sz="2800" dirty="0" smtClean="0">
                <a:solidFill>
                  <a:schemeClr val="bg1">
                    <a:lumMod val="50000"/>
                  </a:schemeClr>
                </a:solidFill>
                <a:cs typeface="Arial"/>
              </a:rPr>
              <a:t>Leaning about different systems that </a:t>
            </a:r>
            <a:r>
              <a:rPr lang="en-US" sz="2800" smtClean="0">
                <a:solidFill>
                  <a:schemeClr val="bg1">
                    <a:lumMod val="50000"/>
                  </a:schemeClr>
                </a:solidFill>
                <a:cs typeface="Arial"/>
              </a:rPr>
              <a:t>store students </a:t>
            </a:r>
            <a:r>
              <a:rPr lang="en-US" sz="2800" dirty="0" smtClean="0">
                <a:solidFill>
                  <a:schemeClr val="bg1">
                    <a:lumMod val="50000"/>
                  </a:schemeClr>
                </a:solidFill>
                <a:cs typeface="Arial"/>
              </a:rPr>
              <a:t>data</a:t>
            </a:r>
          </a:p>
          <a:p>
            <a:pPr marL="457200" lvl="0" indent="-457200">
              <a:spcBef>
                <a:spcPct val="20000"/>
              </a:spcBef>
              <a:buClr>
                <a:srgbClr val="873624"/>
              </a:buClr>
              <a:buFont typeface="Arial" panose="020B0604020202020204" pitchFamily="34" charset="0"/>
              <a:buChar char="•"/>
            </a:pPr>
            <a:r>
              <a:rPr lang="en-US" sz="2800" dirty="0" smtClean="0">
                <a:solidFill>
                  <a:schemeClr val="bg1">
                    <a:lumMod val="50000"/>
                  </a:schemeClr>
                </a:solidFill>
                <a:cs typeface="Arial"/>
              </a:rPr>
              <a:t>Learning more about ML platform</a:t>
            </a:r>
            <a:endParaRPr lang="en-US" sz="2800" dirty="0">
              <a:solidFill>
                <a:schemeClr val="bg1">
                  <a:lumMod val="50000"/>
                </a:schemeClr>
              </a:solidFill>
              <a:cs typeface="Arial"/>
            </a:endParaRPr>
          </a:p>
          <a:p>
            <a:pPr lvl="0">
              <a:spcBef>
                <a:spcPct val="20000"/>
              </a:spcBef>
              <a:buClr>
                <a:srgbClr val="873624"/>
              </a:buClr>
            </a:pPr>
            <a:r>
              <a:rPr lang="en-US" sz="2800" dirty="0" smtClean="0">
                <a:solidFill>
                  <a:schemeClr val="bg1">
                    <a:lumMod val="50000"/>
                  </a:schemeClr>
                </a:solidFill>
                <a:cs typeface="Arial"/>
              </a:rPr>
              <a:t>Challenges</a:t>
            </a:r>
          </a:p>
          <a:p>
            <a:pPr lvl="0">
              <a:spcBef>
                <a:spcPct val="20000"/>
              </a:spcBef>
              <a:buClr>
                <a:srgbClr val="873624"/>
              </a:buClr>
            </a:pPr>
            <a:r>
              <a:rPr lang="en-US" sz="2800" dirty="0" smtClean="0">
                <a:solidFill>
                  <a:schemeClr val="bg1">
                    <a:lumMod val="50000"/>
                  </a:schemeClr>
                </a:solidFill>
                <a:cs typeface="Arial"/>
              </a:rPr>
              <a:t>Wanted </a:t>
            </a:r>
            <a:r>
              <a:rPr lang="en-US" sz="2800" dirty="0">
                <a:solidFill>
                  <a:schemeClr val="bg1">
                    <a:lumMod val="50000"/>
                  </a:schemeClr>
                </a:solidFill>
                <a:cs typeface="Arial"/>
              </a:rPr>
              <a:t>to build a database for ten cohorts </a:t>
            </a:r>
          </a:p>
          <a:p>
            <a:pPr marL="342900" lvl="0" indent="-342900">
              <a:spcBef>
                <a:spcPct val="20000"/>
              </a:spcBef>
              <a:buClr>
                <a:srgbClr val="873624"/>
              </a:buClr>
              <a:buFont typeface="Arial" panose="020B0604020202020204" pitchFamily="34" charset="0"/>
              <a:buChar char="•"/>
            </a:pPr>
            <a:r>
              <a:rPr lang="en-US" sz="2800" dirty="0">
                <a:solidFill>
                  <a:schemeClr val="bg1">
                    <a:lumMod val="50000"/>
                  </a:schemeClr>
                </a:solidFill>
                <a:cs typeface="Arial"/>
              </a:rPr>
              <a:t>Not all data sources have ten years worth of data</a:t>
            </a:r>
          </a:p>
          <a:p>
            <a:pPr marL="342900" lvl="0" indent="-342900">
              <a:spcBef>
                <a:spcPct val="20000"/>
              </a:spcBef>
              <a:buClr>
                <a:srgbClr val="873624"/>
              </a:buClr>
              <a:buFont typeface="Arial" panose="020B0604020202020204" pitchFamily="34" charset="0"/>
              <a:buChar char="•"/>
            </a:pPr>
            <a:r>
              <a:rPr lang="en-US" sz="2800" dirty="0">
                <a:solidFill>
                  <a:schemeClr val="bg1">
                    <a:lumMod val="50000"/>
                  </a:schemeClr>
                </a:solidFill>
                <a:cs typeface="Arial"/>
              </a:rPr>
              <a:t>Incomplete dataset (e.g. faculty feedback)</a:t>
            </a:r>
          </a:p>
          <a:p>
            <a:pPr marL="342900" lvl="0" indent="-342900">
              <a:spcBef>
                <a:spcPct val="20000"/>
              </a:spcBef>
              <a:buClr>
                <a:srgbClr val="873624"/>
              </a:buClr>
              <a:buFont typeface="Arial" panose="020B0604020202020204" pitchFamily="34" charset="0"/>
              <a:buChar char="•"/>
            </a:pPr>
            <a:r>
              <a:rPr lang="en-US" sz="2800" dirty="0">
                <a:solidFill>
                  <a:schemeClr val="bg1">
                    <a:lumMod val="50000"/>
                  </a:schemeClr>
                </a:solidFill>
                <a:cs typeface="Arial"/>
              </a:rPr>
              <a:t>The impact of data security/privacy policies </a:t>
            </a:r>
          </a:p>
        </p:txBody>
      </p:sp>
    </p:spTree>
    <p:extLst>
      <p:ext uri="{BB962C8B-B14F-4D97-AF65-F5344CB8AC3E}">
        <p14:creationId xmlns:p14="http://schemas.microsoft.com/office/powerpoint/2010/main" val="145521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FEC0D-A414-4286-BD37-D2BEAE41671A}"/>
              </a:ext>
            </a:extLst>
          </p:cNvPr>
          <p:cNvSpPr>
            <a:spLocks noGrp="1"/>
          </p:cNvSpPr>
          <p:nvPr>
            <p:ph type="title"/>
          </p:nvPr>
        </p:nvSpPr>
        <p:spPr>
          <a:xfrm>
            <a:off x="838200" y="365126"/>
            <a:ext cx="10515600" cy="1298782"/>
          </a:xfrm>
        </p:spPr>
        <p:txBody>
          <a:bodyPr/>
          <a:lstStyle/>
          <a:p>
            <a:r>
              <a:rPr lang="en-US" dirty="0" smtClean="0"/>
              <a:t>GW Data Analytics Incident and Impact on Our Project</a:t>
            </a:r>
            <a:endParaRPr lang="en-US" dirty="0"/>
          </a:p>
        </p:txBody>
      </p:sp>
      <p:sp>
        <p:nvSpPr>
          <p:cNvPr id="2" name="Content Placeholder 1">
            <a:extLst>
              <a:ext uri="{FF2B5EF4-FFF2-40B4-BE49-F238E27FC236}">
                <a16:creationId xmlns:a16="http://schemas.microsoft.com/office/drawing/2014/main" id="{121565F4-00F4-45CF-8B70-C0F9AA59C53B}"/>
              </a:ext>
            </a:extLst>
          </p:cNvPr>
          <p:cNvSpPr>
            <a:spLocks noGrp="1"/>
          </p:cNvSpPr>
          <p:nvPr>
            <p:ph idx="1"/>
          </p:nvPr>
        </p:nvSpPr>
        <p:spPr>
          <a:xfrm>
            <a:off x="408214" y="1562431"/>
            <a:ext cx="7066012" cy="4898004"/>
          </a:xfrm>
          <a:solidFill>
            <a:schemeClr val="tx1"/>
          </a:solidFill>
        </p:spPr>
        <p:txBody>
          <a:bodyPr vert="horz" lIns="91440" tIns="45720" rIns="91440" bIns="45720" rtlCol="0" anchor="t">
            <a:normAutofit fontScale="92500" lnSpcReduction="10000"/>
          </a:bodyPr>
          <a:lstStyle/>
          <a:p>
            <a:r>
              <a:rPr lang="en-US" b="1" dirty="0" smtClean="0">
                <a:solidFill>
                  <a:srgbClr val="424242"/>
                </a:solidFill>
              </a:rPr>
              <a:t>Background:</a:t>
            </a:r>
          </a:p>
          <a:p>
            <a:r>
              <a:rPr lang="en-US" dirty="0" smtClean="0">
                <a:solidFill>
                  <a:srgbClr val="424242"/>
                </a:solidFill>
              </a:rPr>
              <a:t>Incident </a:t>
            </a:r>
            <a:r>
              <a:rPr lang="en-US" dirty="0">
                <a:solidFill>
                  <a:srgbClr val="424242"/>
                </a:solidFill>
              </a:rPr>
              <a:t>about data-analytics pilot project.</a:t>
            </a:r>
          </a:p>
          <a:p>
            <a:r>
              <a:rPr lang="en-US" dirty="0" smtClean="0">
                <a:solidFill>
                  <a:srgbClr val="424242"/>
                </a:solidFill>
              </a:rPr>
              <a:t>The project used Wi-Fi </a:t>
            </a:r>
            <a:r>
              <a:rPr lang="en-US" dirty="0">
                <a:solidFill>
                  <a:srgbClr val="424242"/>
                </a:solidFill>
              </a:rPr>
              <a:t>location data across the campus on students, faculty and </a:t>
            </a:r>
            <a:r>
              <a:rPr lang="en-US" dirty="0" smtClean="0">
                <a:solidFill>
                  <a:srgbClr val="424242"/>
                </a:solidFill>
              </a:rPr>
              <a:t>staff to determine density </a:t>
            </a:r>
            <a:r>
              <a:rPr lang="en-US" dirty="0">
                <a:solidFill>
                  <a:srgbClr val="424242"/>
                </a:solidFill>
              </a:rPr>
              <a:t>and </a:t>
            </a:r>
            <a:r>
              <a:rPr lang="en-US" dirty="0" smtClean="0">
                <a:solidFill>
                  <a:srgbClr val="424242"/>
                </a:solidFill>
              </a:rPr>
              <a:t>use of buildings in the aggregate.</a:t>
            </a:r>
            <a:endParaRPr lang="en-US" dirty="0">
              <a:solidFill>
                <a:srgbClr val="424242"/>
              </a:solidFill>
            </a:endParaRPr>
          </a:p>
          <a:p>
            <a:r>
              <a:rPr lang="en-US" dirty="0" smtClean="0">
                <a:solidFill>
                  <a:srgbClr val="424242"/>
                </a:solidFill>
              </a:rPr>
              <a:t>Not </a:t>
            </a:r>
            <a:r>
              <a:rPr lang="en-US" dirty="0">
                <a:solidFill>
                  <a:srgbClr val="424242"/>
                </a:solidFill>
              </a:rPr>
              <a:t>completely </a:t>
            </a:r>
            <a:r>
              <a:rPr lang="en-US" dirty="0" smtClean="0">
                <a:solidFill>
                  <a:srgbClr val="424242"/>
                </a:solidFill>
              </a:rPr>
              <a:t>anonymized -The </a:t>
            </a:r>
            <a:r>
              <a:rPr lang="en-US" dirty="0">
                <a:solidFill>
                  <a:srgbClr val="424242"/>
                </a:solidFill>
              </a:rPr>
              <a:t>data is de-identified</a:t>
            </a:r>
            <a:r>
              <a:rPr lang="en-US" dirty="0" smtClean="0">
                <a:solidFill>
                  <a:srgbClr val="424242"/>
                </a:solidFill>
              </a:rPr>
              <a:t>, but </a:t>
            </a:r>
            <a:r>
              <a:rPr lang="en-US" dirty="0">
                <a:solidFill>
                  <a:srgbClr val="424242"/>
                </a:solidFill>
              </a:rPr>
              <a:t>the </a:t>
            </a:r>
            <a:r>
              <a:rPr lang="en-US" dirty="0" smtClean="0">
                <a:solidFill>
                  <a:srgbClr val="424242"/>
                </a:solidFill>
              </a:rPr>
              <a:t>descriptors, </a:t>
            </a:r>
            <a:r>
              <a:rPr lang="en-US" dirty="0">
                <a:solidFill>
                  <a:srgbClr val="424242"/>
                </a:solidFill>
              </a:rPr>
              <a:t>such as </a:t>
            </a:r>
            <a:r>
              <a:rPr lang="en-US" dirty="0" smtClean="0">
                <a:solidFill>
                  <a:srgbClr val="424242"/>
                </a:solidFill>
              </a:rPr>
              <a:t>gender, were </a:t>
            </a:r>
            <a:r>
              <a:rPr lang="en-US" dirty="0">
                <a:solidFill>
                  <a:srgbClr val="424242"/>
                </a:solidFill>
              </a:rPr>
              <a:t>attached to the data for analysis. </a:t>
            </a:r>
          </a:p>
          <a:p>
            <a:r>
              <a:rPr lang="en-US" dirty="0" smtClean="0">
                <a:solidFill>
                  <a:srgbClr val="424242"/>
                </a:solidFill>
              </a:rPr>
              <a:t>A committee formed - charged </a:t>
            </a:r>
            <a:r>
              <a:rPr lang="en-US" dirty="0">
                <a:solidFill>
                  <a:srgbClr val="424242"/>
                </a:solidFill>
              </a:rPr>
              <a:t>with establishing policy details governing the use of </a:t>
            </a:r>
            <a:r>
              <a:rPr lang="en-US" dirty="0" smtClean="0">
                <a:solidFill>
                  <a:srgbClr val="424242"/>
                </a:solidFill>
              </a:rPr>
              <a:t>data </a:t>
            </a:r>
            <a:r>
              <a:rPr lang="en-US" dirty="0">
                <a:solidFill>
                  <a:srgbClr val="424242"/>
                </a:solidFill>
              </a:rPr>
              <a:t>for analytical </a:t>
            </a:r>
            <a:r>
              <a:rPr lang="en-US" dirty="0" smtClean="0">
                <a:solidFill>
                  <a:srgbClr val="424242"/>
                </a:solidFill>
              </a:rPr>
              <a:t>purposes; and </a:t>
            </a:r>
            <a:r>
              <a:rPr lang="en-US" dirty="0">
                <a:solidFill>
                  <a:srgbClr val="424242"/>
                </a:solidFill>
              </a:rPr>
              <a:t>establishing protocols to ensure that the privacy policies and guidelines of the university are upheld</a:t>
            </a:r>
          </a:p>
        </p:txBody>
      </p:sp>
      <p:pic>
        <p:nvPicPr>
          <p:cNvPr id="4" name="Picture 3" descr="C:\Users\ericyang\Downloads\Typical-Wireless-Networking-on-campus-environment-Coffman-2011-The-nature-of-this-type.png"/>
          <p:cNvPicPr/>
          <p:nvPr/>
        </p:nvPicPr>
        <p:blipFill>
          <a:blip r:embed="rId3">
            <a:extLst>
              <a:ext uri="{28A0092B-C50C-407E-A947-70E740481C1C}">
                <a14:useLocalDpi xmlns:a14="http://schemas.microsoft.com/office/drawing/2010/main" val="0"/>
              </a:ext>
            </a:extLst>
          </a:blip>
          <a:srcRect/>
          <a:stretch>
            <a:fillRect/>
          </a:stretch>
        </p:blipFill>
        <p:spPr bwMode="auto">
          <a:xfrm>
            <a:off x="7537836" y="2556346"/>
            <a:ext cx="4685969" cy="3590014"/>
          </a:xfrm>
          <a:prstGeom prst="rect">
            <a:avLst/>
          </a:prstGeom>
          <a:noFill/>
          <a:ln>
            <a:noFill/>
          </a:ln>
        </p:spPr>
      </p:pic>
    </p:spTree>
    <p:extLst>
      <p:ext uri="{BB962C8B-B14F-4D97-AF65-F5344CB8AC3E}">
        <p14:creationId xmlns:p14="http://schemas.microsoft.com/office/powerpoint/2010/main" val="542587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FEC0D-A414-4286-BD37-D2BEAE41671A}"/>
              </a:ext>
            </a:extLst>
          </p:cNvPr>
          <p:cNvSpPr>
            <a:spLocks noGrp="1"/>
          </p:cNvSpPr>
          <p:nvPr>
            <p:ph type="title"/>
          </p:nvPr>
        </p:nvSpPr>
        <p:spPr>
          <a:xfrm>
            <a:off x="798443" y="626160"/>
            <a:ext cx="4139317" cy="1655864"/>
          </a:xfrm>
        </p:spPr>
        <p:txBody>
          <a:bodyPr/>
          <a:lstStyle/>
          <a:p>
            <a:r>
              <a:rPr lang="en-US" dirty="0" smtClean="0"/>
              <a:t>GW Data Analytics Incident and Impact on Our Project</a:t>
            </a:r>
            <a:endParaRPr lang="en-US" dirty="0"/>
          </a:p>
        </p:txBody>
      </p:sp>
      <p:sp>
        <p:nvSpPr>
          <p:cNvPr id="2" name="Content Placeholder 1">
            <a:extLst>
              <a:ext uri="{FF2B5EF4-FFF2-40B4-BE49-F238E27FC236}">
                <a16:creationId xmlns:a16="http://schemas.microsoft.com/office/drawing/2014/main" id="{121565F4-00F4-45CF-8B70-C0F9AA59C53B}"/>
              </a:ext>
            </a:extLst>
          </p:cNvPr>
          <p:cNvSpPr>
            <a:spLocks noGrp="1"/>
          </p:cNvSpPr>
          <p:nvPr>
            <p:ph idx="1"/>
          </p:nvPr>
        </p:nvSpPr>
        <p:spPr>
          <a:xfrm>
            <a:off x="798442" y="2782957"/>
            <a:ext cx="9967624" cy="3586037"/>
          </a:xfrm>
          <a:solidFill>
            <a:schemeClr val="tx1"/>
          </a:solidFill>
        </p:spPr>
        <p:txBody>
          <a:bodyPr vert="horz" lIns="91440" tIns="45720" rIns="91440" bIns="45720" rtlCol="0" anchor="t">
            <a:normAutofit/>
          </a:bodyPr>
          <a:lstStyle/>
          <a:p>
            <a:r>
              <a:rPr lang="en-US" dirty="0">
                <a:solidFill>
                  <a:srgbClr val="424242"/>
                </a:solidFill>
              </a:rPr>
              <a:t>Because of this incident, the Office of Privacy and Securities reviewed all analytical </a:t>
            </a:r>
            <a:r>
              <a:rPr lang="en-US" dirty="0" smtClean="0">
                <a:solidFill>
                  <a:srgbClr val="424242"/>
                </a:solidFill>
              </a:rPr>
              <a:t>projects and determined their compliance status. The review impacted our project as </a:t>
            </a:r>
            <a:r>
              <a:rPr lang="en-US" dirty="0">
                <a:solidFill>
                  <a:srgbClr val="424242"/>
                </a:solidFill>
              </a:rPr>
              <a:t>well.</a:t>
            </a:r>
          </a:p>
          <a:p>
            <a:r>
              <a:rPr lang="en-US" dirty="0" smtClean="0">
                <a:solidFill>
                  <a:srgbClr val="424242"/>
                </a:solidFill>
              </a:rPr>
              <a:t>Specifically, the following two variables will not be used:</a:t>
            </a:r>
            <a:endParaRPr lang="en-US" dirty="0">
              <a:solidFill>
                <a:srgbClr val="424242"/>
              </a:solidFill>
            </a:endParaRPr>
          </a:p>
          <a:p>
            <a:pPr marL="457200" indent="-457200">
              <a:buFont typeface="Arial" panose="020B0604020202020204" pitchFamily="34" charset="0"/>
              <a:buChar char="•"/>
            </a:pPr>
            <a:r>
              <a:rPr lang="en-US" dirty="0">
                <a:solidFill>
                  <a:srgbClr val="424242"/>
                </a:solidFill>
              </a:rPr>
              <a:t>Blackboard login, which is actually very significant predictor.</a:t>
            </a:r>
          </a:p>
          <a:p>
            <a:pPr marL="457200" indent="-457200">
              <a:buFont typeface="Arial" panose="020B0604020202020204" pitchFamily="34" charset="0"/>
              <a:buChar char="•"/>
            </a:pPr>
            <a:r>
              <a:rPr lang="en-US" dirty="0">
                <a:solidFill>
                  <a:srgbClr val="424242"/>
                </a:solidFill>
              </a:rPr>
              <a:t>Access to Library: The initial result with this predictor is mixed, as not all undergraduate students used library on regular basis.</a:t>
            </a:r>
          </a:p>
        </p:txBody>
      </p:sp>
      <p:pic>
        <p:nvPicPr>
          <p:cNvPr id="5" name="Picture 4"/>
          <p:cNvPicPr/>
          <p:nvPr/>
        </p:nvPicPr>
        <p:blipFill rotWithShape="1">
          <a:blip r:embed="rId3"/>
          <a:srcRect t="11869" r="-297" b="24666"/>
          <a:stretch/>
        </p:blipFill>
        <p:spPr>
          <a:xfrm>
            <a:off x="5068625" y="413465"/>
            <a:ext cx="7033260" cy="2214439"/>
          </a:xfrm>
          <a:prstGeom prst="rect">
            <a:avLst/>
          </a:prstGeom>
        </p:spPr>
      </p:pic>
    </p:spTree>
    <p:extLst>
      <p:ext uri="{BB962C8B-B14F-4D97-AF65-F5344CB8AC3E}">
        <p14:creationId xmlns:p14="http://schemas.microsoft.com/office/powerpoint/2010/main" val="90720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3BECE8-6447-418E-86BC-CA44F217A477}"/>
              </a:ext>
            </a:extLst>
          </p:cNvPr>
          <p:cNvSpPr>
            <a:spLocks noGrp="1"/>
          </p:cNvSpPr>
          <p:nvPr>
            <p:ph type="title"/>
          </p:nvPr>
        </p:nvSpPr>
        <p:spPr/>
        <p:txBody>
          <a:bodyPr/>
          <a:lstStyle/>
          <a:p>
            <a:r>
              <a:rPr lang="en-US" dirty="0"/>
              <a:t>Planning: Implementation of Machine Learning</a:t>
            </a:r>
          </a:p>
        </p:txBody>
      </p:sp>
      <p:sp>
        <p:nvSpPr>
          <p:cNvPr id="18" name="Text Placeholder 17">
            <a:extLst>
              <a:ext uri="{FF2B5EF4-FFF2-40B4-BE49-F238E27FC236}">
                <a16:creationId xmlns:a16="http://schemas.microsoft.com/office/drawing/2014/main" id="{8FB7BB8E-0D93-498F-A4F1-BE2688EBAD2D}"/>
              </a:ext>
            </a:extLst>
          </p:cNvPr>
          <p:cNvSpPr>
            <a:spLocks noGrp="1"/>
          </p:cNvSpPr>
          <p:nvPr>
            <p:ph type="body" sz="quarter" idx="27"/>
          </p:nvPr>
        </p:nvSpPr>
        <p:spPr/>
        <p:txBody>
          <a:bodyPr/>
          <a:lstStyle/>
          <a:p>
            <a:r>
              <a:rPr lang="en-US" dirty="0"/>
              <a:t>Determining Scope of Data</a:t>
            </a:r>
          </a:p>
        </p:txBody>
      </p:sp>
      <p:sp>
        <p:nvSpPr>
          <p:cNvPr id="17" name="Text Placeholder 16">
            <a:extLst>
              <a:ext uri="{FF2B5EF4-FFF2-40B4-BE49-F238E27FC236}">
                <a16:creationId xmlns:a16="http://schemas.microsoft.com/office/drawing/2014/main" id="{37F4B4B1-1574-429A-A514-CFDF2848A6AE}"/>
              </a:ext>
            </a:extLst>
          </p:cNvPr>
          <p:cNvSpPr>
            <a:spLocks noGrp="1"/>
          </p:cNvSpPr>
          <p:nvPr>
            <p:ph type="body" sz="quarter" idx="26"/>
          </p:nvPr>
        </p:nvSpPr>
        <p:spPr>
          <a:xfrm>
            <a:off x="746410" y="4870167"/>
            <a:ext cx="2528521" cy="1298781"/>
          </a:xfrm>
        </p:spPr>
        <p:txBody>
          <a:bodyPr/>
          <a:lstStyle/>
          <a:p>
            <a:pPr marL="285750" indent="-285750" algn="l">
              <a:buFont typeface="Arial" panose="020B0604020202020204" pitchFamily="34" charset="0"/>
              <a:buChar char="•"/>
            </a:pPr>
            <a:r>
              <a:rPr lang="en-US" sz="1600" dirty="0"/>
              <a:t>Understand what type of data is available to you</a:t>
            </a:r>
          </a:p>
          <a:p>
            <a:pPr marL="285750" indent="-285750" algn="l">
              <a:buFont typeface="Arial" panose="020B0604020202020204" pitchFamily="34" charset="0"/>
              <a:buChar char="•"/>
            </a:pPr>
            <a:r>
              <a:rPr lang="en-US" sz="1600" dirty="0"/>
              <a:t>Select indicators that can be improved</a:t>
            </a:r>
          </a:p>
        </p:txBody>
      </p:sp>
      <p:sp>
        <p:nvSpPr>
          <p:cNvPr id="5" name="Text Placeholder 4">
            <a:extLst>
              <a:ext uri="{FF2B5EF4-FFF2-40B4-BE49-F238E27FC236}">
                <a16:creationId xmlns:a16="http://schemas.microsoft.com/office/drawing/2014/main" id="{2F48771D-B7E9-4D20-8129-5F5EEF7C0E33}"/>
              </a:ext>
            </a:extLst>
          </p:cNvPr>
          <p:cNvSpPr>
            <a:spLocks noGrp="1"/>
          </p:cNvSpPr>
          <p:nvPr>
            <p:ph type="body" sz="quarter" idx="30"/>
          </p:nvPr>
        </p:nvSpPr>
        <p:spPr/>
        <p:txBody>
          <a:bodyPr/>
          <a:lstStyle/>
          <a:p>
            <a:r>
              <a:rPr lang="en-US" dirty="0"/>
              <a:t>Statistics Versus Machine Learning</a:t>
            </a:r>
          </a:p>
          <a:p>
            <a:endParaRPr lang="en-US" dirty="0"/>
          </a:p>
        </p:txBody>
      </p:sp>
      <p:sp>
        <p:nvSpPr>
          <p:cNvPr id="3" name="Text Placeholder 2">
            <a:extLst>
              <a:ext uri="{FF2B5EF4-FFF2-40B4-BE49-F238E27FC236}">
                <a16:creationId xmlns:a16="http://schemas.microsoft.com/office/drawing/2014/main" id="{835B863D-4EBC-4C12-BCB9-B1510CBCE420}"/>
              </a:ext>
            </a:extLst>
          </p:cNvPr>
          <p:cNvSpPr>
            <a:spLocks noGrp="1"/>
          </p:cNvSpPr>
          <p:nvPr>
            <p:ph type="body" sz="quarter" idx="29"/>
          </p:nvPr>
        </p:nvSpPr>
        <p:spPr/>
        <p:txBody>
          <a:bodyPr/>
          <a:lstStyle/>
          <a:p>
            <a:pPr marL="285750" indent="-285750" algn="l">
              <a:buFont typeface="Arial" panose="020B0604020202020204" pitchFamily="34" charset="0"/>
              <a:buChar char="•"/>
            </a:pPr>
            <a:r>
              <a:rPr lang="en-US" dirty="0"/>
              <a:t>Statistical concepts in machine learning</a:t>
            </a:r>
          </a:p>
          <a:p>
            <a:pPr marL="285750" indent="-285750" algn="l">
              <a:buFont typeface="Arial" panose="020B0604020202020204" pitchFamily="34" charset="0"/>
              <a:buChar char="•"/>
            </a:pPr>
            <a:r>
              <a:rPr lang="en-US" dirty="0"/>
              <a:t>Exploratory data analysis</a:t>
            </a:r>
          </a:p>
          <a:p>
            <a:pPr marL="285750" indent="-285750" algn="l">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35127C8E-05D6-464E-9975-BE6A4C50C6C8}"/>
              </a:ext>
            </a:extLst>
          </p:cNvPr>
          <p:cNvSpPr>
            <a:spLocks noGrp="1"/>
          </p:cNvSpPr>
          <p:nvPr>
            <p:ph type="body" sz="quarter" idx="22"/>
          </p:nvPr>
        </p:nvSpPr>
        <p:spPr/>
        <p:txBody>
          <a:bodyPr/>
          <a:lstStyle/>
          <a:p>
            <a:pPr marL="285750" indent="-285750" algn="l">
              <a:buFont typeface="Arial" panose="020B0604020202020204" pitchFamily="34" charset="0"/>
              <a:buChar char="•"/>
            </a:pPr>
            <a:r>
              <a:rPr lang="en-US" sz="1600" dirty="0"/>
              <a:t>Approaching Machine Learning</a:t>
            </a:r>
          </a:p>
          <a:p>
            <a:pPr marL="285750" indent="-285750" algn="l">
              <a:buFont typeface="Arial" panose="020B0604020202020204" pitchFamily="34" charset="0"/>
              <a:buChar char="•"/>
            </a:pPr>
            <a:endParaRPr lang="en-US" sz="1600" dirty="0"/>
          </a:p>
        </p:txBody>
      </p:sp>
      <p:sp>
        <p:nvSpPr>
          <p:cNvPr id="11" name="Text Placeholder 10">
            <a:extLst>
              <a:ext uri="{FF2B5EF4-FFF2-40B4-BE49-F238E27FC236}">
                <a16:creationId xmlns:a16="http://schemas.microsoft.com/office/drawing/2014/main" id="{81B603B4-D08C-46FB-84CE-D36152D7AA70}"/>
              </a:ext>
            </a:extLst>
          </p:cNvPr>
          <p:cNvSpPr>
            <a:spLocks noGrp="1"/>
          </p:cNvSpPr>
          <p:nvPr>
            <p:ph type="body" sz="quarter" idx="12"/>
          </p:nvPr>
        </p:nvSpPr>
        <p:spPr/>
        <p:txBody>
          <a:bodyPr/>
          <a:lstStyle/>
          <a:p>
            <a:pPr marL="285750" indent="-285750" algn="l">
              <a:buFont typeface="Arial" panose="020B0604020202020204" pitchFamily="34" charset="0"/>
              <a:buChar char="•"/>
            </a:pPr>
            <a:r>
              <a:rPr lang="en-US" sz="1600" dirty="0"/>
              <a:t>Exploration of resources</a:t>
            </a:r>
          </a:p>
          <a:p>
            <a:pPr marL="285750" indent="-285750" algn="l">
              <a:buFont typeface="Arial" panose="020B0604020202020204" pitchFamily="34" charset="0"/>
              <a:buChar char="•"/>
            </a:pPr>
            <a:r>
              <a:rPr lang="en-US" sz="1600" dirty="0"/>
              <a:t>Determining project approach</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lang="en-US" sz="1600" dirty="0"/>
          </a:p>
        </p:txBody>
      </p:sp>
      <p:pic>
        <p:nvPicPr>
          <p:cNvPr id="7" name="Picture Placeholder 6">
            <a:extLst>
              <a:ext uri="{FF2B5EF4-FFF2-40B4-BE49-F238E27FC236}">
                <a16:creationId xmlns:a16="http://schemas.microsoft.com/office/drawing/2014/main" id="{A8A0B719-773F-4F9E-9C2C-B291CC6B4706}"/>
              </a:ext>
            </a:extLst>
          </p:cNvPr>
          <p:cNvPicPr>
            <a:picLocks noGrp="1" noChangeAspect="1"/>
          </p:cNvPicPr>
          <p:nvPr>
            <p:ph type="pic" sz="quarter" idx="17"/>
          </p:nvPr>
        </p:nvPicPr>
        <p:blipFill>
          <a:blip r:embed="rId2">
            <a:extLst>
              <a:ext uri="{837473B0-CC2E-450A-ABE3-18F120FF3D39}">
                <a1611:picAttrSrcUrl xmlns:a1611="http://schemas.microsoft.com/office/drawing/2016/11/main" xmlns="" r:id="rId3"/>
              </a:ext>
            </a:extLst>
          </a:blip>
          <a:srcRect l="21947" r="21947"/>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ext Placeholder 15">
            <a:extLst>
              <a:ext uri="{FF2B5EF4-FFF2-40B4-BE49-F238E27FC236}">
                <a16:creationId xmlns:a16="http://schemas.microsoft.com/office/drawing/2014/main" id="{4FCF8CB4-EA21-4F2B-810F-C02C26B05853}"/>
              </a:ext>
            </a:extLst>
          </p:cNvPr>
          <p:cNvSpPr>
            <a:spLocks noGrp="1"/>
          </p:cNvSpPr>
          <p:nvPr>
            <p:ph type="body" sz="quarter" idx="24"/>
          </p:nvPr>
        </p:nvSpPr>
        <p:spPr>
          <a:xfrm>
            <a:off x="9007231" y="4213304"/>
            <a:ext cx="2528888" cy="458016"/>
          </a:xfrm>
        </p:spPr>
        <p:txBody>
          <a:bodyPr/>
          <a:lstStyle/>
          <a:p>
            <a:r>
              <a:rPr lang="en-US" dirty="0"/>
              <a:t>Choosing a Programming Language</a:t>
            </a:r>
          </a:p>
          <a:p>
            <a:endParaRPr lang="en-US" dirty="0"/>
          </a:p>
        </p:txBody>
      </p:sp>
      <p:sp>
        <p:nvSpPr>
          <p:cNvPr id="10" name="Text Placeholder 9">
            <a:extLst>
              <a:ext uri="{FF2B5EF4-FFF2-40B4-BE49-F238E27FC236}">
                <a16:creationId xmlns:a16="http://schemas.microsoft.com/office/drawing/2014/main" id="{49CFF0BD-EF2C-4D5F-B6AF-632E270768A7}"/>
              </a:ext>
            </a:extLst>
          </p:cNvPr>
          <p:cNvSpPr>
            <a:spLocks noGrp="1"/>
          </p:cNvSpPr>
          <p:nvPr>
            <p:ph type="body" sz="quarter" idx="13"/>
          </p:nvPr>
        </p:nvSpPr>
        <p:spPr/>
        <p:txBody>
          <a:bodyPr/>
          <a:lstStyle/>
          <a:p>
            <a:pPr marL="285750" indent="-285750" algn="l">
              <a:buFont typeface="Arial" panose="020B0604020202020204" pitchFamily="34" charset="0"/>
              <a:buChar char="•"/>
            </a:pPr>
            <a:r>
              <a:rPr lang="en-US" dirty="0"/>
              <a:t>Python, R, Java, C++, Java, JavaScript, WEKA</a:t>
            </a:r>
          </a:p>
          <a:p>
            <a:pPr marL="285750" indent="-285750" algn="l">
              <a:buFont typeface="Arial" panose="020B0604020202020204" pitchFamily="34" charset="0"/>
              <a:buChar char="•"/>
            </a:pPr>
            <a:r>
              <a:rPr lang="en-US" dirty="0"/>
              <a:t>Benefits of Python Programming</a:t>
            </a:r>
          </a:p>
          <a:p>
            <a:endParaRPr lang="en-US" dirty="0"/>
          </a:p>
        </p:txBody>
      </p:sp>
      <p:sp>
        <p:nvSpPr>
          <p:cNvPr id="8" name="TextBox 7">
            <a:extLst>
              <a:ext uri="{FF2B5EF4-FFF2-40B4-BE49-F238E27FC236}">
                <a16:creationId xmlns:a16="http://schemas.microsoft.com/office/drawing/2014/main" id="{6CD1FCC0-4875-417A-AE49-6803A1F74A1F}"/>
              </a:ext>
            </a:extLst>
          </p:cNvPr>
          <p:cNvSpPr txBox="1"/>
          <p:nvPr/>
        </p:nvSpPr>
        <p:spPr>
          <a:xfrm>
            <a:off x="9383462" y="3834795"/>
            <a:ext cx="1827942" cy="369332"/>
          </a:xfrm>
          <a:prstGeom prst="rect">
            <a:avLst/>
          </a:prstGeom>
          <a:noFill/>
        </p:spPr>
        <p:txBody>
          <a:bodyPr wrap="square" rtlCol="0">
            <a:spAutoFit/>
          </a:bodyPr>
          <a:lstStyle/>
          <a:p>
            <a:r>
              <a:rPr lang="en-US" sz="900">
                <a:hlinkClick r:id="rId3" tooltip="https://opensource.com/article/19/3/programming-languages-raspberry-pi"/>
              </a:rPr>
              <a:t>This Photo</a:t>
            </a:r>
            <a:r>
              <a:rPr lang="en-US" sz="900"/>
              <a:t> by Unknown Author is licensed under </a:t>
            </a:r>
            <a:r>
              <a:rPr lang="en-US" sz="900">
                <a:hlinkClick r:id="rId4" tooltip="https://creativecommons.org/licenses/by-sa/3.0/"/>
              </a:rPr>
              <a:t>CC BY-SA</a:t>
            </a:r>
            <a:endParaRPr lang="en-US" sz="900"/>
          </a:p>
        </p:txBody>
      </p:sp>
      <p:pic>
        <p:nvPicPr>
          <p:cNvPr id="15" name="Picture Placeholder 14">
            <a:extLst>
              <a:ext uri="{FF2B5EF4-FFF2-40B4-BE49-F238E27FC236}">
                <a16:creationId xmlns:a16="http://schemas.microsoft.com/office/drawing/2014/main" id="{C60BD4BE-9996-4C2F-97C3-2303B1A55ECF}"/>
              </a:ext>
            </a:extLst>
          </p:cNvPr>
          <p:cNvPicPr>
            <a:picLocks noGrp="1" noChangeAspect="1"/>
          </p:cNvPicPr>
          <p:nvPr>
            <p:ph type="pic" sz="quarter" idx="16"/>
          </p:nvPr>
        </p:nvPicPr>
        <p:blipFill>
          <a:blip r:embed="rId5">
            <a:extLst>
              <a:ext uri="{837473B0-CC2E-450A-ABE3-18F120FF3D39}">
                <a1611:picAttrSrcUrl xmlns:a1611="http://schemas.microsoft.com/office/drawing/2016/11/main" xmlns="" r:id="rId6"/>
              </a:ext>
            </a:extLst>
          </a:blip>
          <a:srcRect l="16722" r="16722"/>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a:extLst>
              <a:ext uri="{FF2B5EF4-FFF2-40B4-BE49-F238E27FC236}">
                <a16:creationId xmlns:a16="http://schemas.microsoft.com/office/drawing/2014/main" id="{2D853EAA-BED4-4A11-A270-0CB6CCFA8208}"/>
              </a:ext>
            </a:extLst>
          </p:cNvPr>
          <p:cNvSpPr txBox="1"/>
          <p:nvPr/>
        </p:nvSpPr>
        <p:spPr>
          <a:xfrm>
            <a:off x="6587344" y="3834795"/>
            <a:ext cx="1827942" cy="369332"/>
          </a:xfrm>
          <a:prstGeom prst="rect">
            <a:avLst/>
          </a:prstGeom>
          <a:noFill/>
        </p:spPr>
        <p:txBody>
          <a:bodyPr wrap="square" rtlCol="0">
            <a:spAutoFit/>
          </a:bodyPr>
          <a:lstStyle/>
          <a:p>
            <a:r>
              <a:rPr lang="en-US" sz="900">
                <a:hlinkClick r:id="rId6" tooltip="https://scherlund.blogspot.com/2019/05/machine-learning-explained-machine.html"/>
              </a:rPr>
              <a:t>This Photo</a:t>
            </a:r>
            <a:r>
              <a:rPr lang="en-US" sz="900"/>
              <a:t> by Unknown Author is licensed under </a:t>
            </a:r>
            <a:r>
              <a:rPr lang="en-US" sz="900">
                <a:hlinkClick r:id="rId7" tooltip="https://creativecommons.org/licenses/by/3.0/"/>
              </a:rPr>
              <a:t>CC BY</a:t>
            </a:r>
            <a:endParaRPr lang="en-US" sz="900"/>
          </a:p>
        </p:txBody>
      </p:sp>
      <p:pic>
        <p:nvPicPr>
          <p:cNvPr id="42" name="Picture Placeholder 41">
            <a:extLst>
              <a:ext uri="{FF2B5EF4-FFF2-40B4-BE49-F238E27FC236}">
                <a16:creationId xmlns:a16="http://schemas.microsoft.com/office/drawing/2014/main" id="{F621E337-BBFF-455B-9D16-55B08062F068}"/>
              </a:ext>
            </a:extLst>
          </p:cNvPr>
          <p:cNvPicPr>
            <a:picLocks noGrp="1" noChangeAspect="1"/>
          </p:cNvPicPr>
          <p:nvPr>
            <p:ph type="pic" sz="quarter" idx="14"/>
          </p:nvPr>
        </p:nvPicPr>
        <p:blipFill>
          <a:blip r:embed="rId8">
            <a:extLst>
              <a:ext uri="{837473B0-CC2E-450A-ABE3-18F120FF3D39}">
                <a1611:picAttrSrcUrl xmlns:a1611="http://schemas.microsoft.com/office/drawing/2016/11/main" xmlns="" r:id="rId9"/>
              </a:ext>
            </a:extLst>
          </a:blip>
          <a:srcRect l="24026" r="24026"/>
          <a:stretch>
            <a:fillRect/>
          </a:stretch>
        </p:blipFill>
        <p:spPr>
          <a:xfrm>
            <a:off x="1011435" y="2005995"/>
            <a:ext cx="1827942"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TextBox 42">
            <a:extLst>
              <a:ext uri="{FF2B5EF4-FFF2-40B4-BE49-F238E27FC236}">
                <a16:creationId xmlns:a16="http://schemas.microsoft.com/office/drawing/2014/main" id="{D7F10340-D907-4C7C-822A-5DEDED7CDDB2}"/>
              </a:ext>
            </a:extLst>
          </p:cNvPr>
          <p:cNvSpPr txBox="1"/>
          <p:nvPr/>
        </p:nvSpPr>
        <p:spPr>
          <a:xfrm>
            <a:off x="1011435" y="3834795"/>
            <a:ext cx="1827942" cy="369332"/>
          </a:xfrm>
          <a:prstGeom prst="rect">
            <a:avLst/>
          </a:prstGeom>
          <a:noFill/>
        </p:spPr>
        <p:txBody>
          <a:bodyPr wrap="square" rtlCol="0">
            <a:spAutoFit/>
          </a:bodyPr>
          <a:lstStyle/>
          <a:p>
            <a:r>
              <a:rPr lang="en-US" sz="900">
                <a:hlinkClick r:id="rId9" tooltip="https://inteldig.com/2019/09/inteligencia-artificial-aumenta-la-eficiencia-de-data-centers/"/>
              </a:rPr>
              <a:t>This Photo</a:t>
            </a:r>
            <a:r>
              <a:rPr lang="en-US" sz="900"/>
              <a:t> by Unknown Author is licensed under </a:t>
            </a:r>
            <a:r>
              <a:rPr lang="en-US" sz="900">
                <a:hlinkClick r:id="rId7" tooltip="https://creativecommons.org/licenses/by/3.0/"/>
              </a:rPr>
              <a:t>CC BY</a:t>
            </a:r>
            <a:endParaRPr lang="en-US" sz="900"/>
          </a:p>
        </p:txBody>
      </p:sp>
      <p:pic>
        <p:nvPicPr>
          <p:cNvPr id="47" name="Picture Placeholder 46">
            <a:extLst>
              <a:ext uri="{FF2B5EF4-FFF2-40B4-BE49-F238E27FC236}">
                <a16:creationId xmlns:a16="http://schemas.microsoft.com/office/drawing/2014/main" id="{595C5DFD-8FDB-4BA3-8384-CFB05A32FC4A}"/>
              </a:ext>
            </a:extLst>
          </p:cNvPr>
          <p:cNvPicPr>
            <a:picLocks noGrp="1" noChangeAspect="1"/>
          </p:cNvPicPr>
          <p:nvPr>
            <p:ph type="pic" sz="quarter" idx="15"/>
          </p:nvPr>
        </p:nvPicPr>
        <p:blipFill>
          <a:blip r:embed="rId10">
            <a:extLst>
              <a:ext uri="{837473B0-CC2E-450A-ABE3-18F120FF3D39}">
                <a1611:picAttrSrcUrl xmlns:a1611="http://schemas.microsoft.com/office/drawing/2016/11/main" xmlns="" r:id="rId11"/>
              </a:ext>
            </a:extLst>
          </a:blip>
          <a:srcRect l="23833" r="23833"/>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 name="TextBox 47">
            <a:extLst>
              <a:ext uri="{FF2B5EF4-FFF2-40B4-BE49-F238E27FC236}">
                <a16:creationId xmlns:a16="http://schemas.microsoft.com/office/drawing/2014/main" id="{A44A7699-BDCA-4E7E-9F9B-B905BEFD4D5E}"/>
              </a:ext>
            </a:extLst>
          </p:cNvPr>
          <p:cNvSpPr txBox="1"/>
          <p:nvPr/>
        </p:nvSpPr>
        <p:spPr>
          <a:xfrm>
            <a:off x="3791225" y="3834795"/>
            <a:ext cx="1827942" cy="369332"/>
          </a:xfrm>
          <a:prstGeom prst="rect">
            <a:avLst/>
          </a:prstGeom>
          <a:noFill/>
        </p:spPr>
        <p:txBody>
          <a:bodyPr wrap="square" rtlCol="0">
            <a:spAutoFit/>
          </a:bodyPr>
          <a:lstStyle/>
          <a:p>
            <a:r>
              <a:rPr lang="en-US" sz="900">
                <a:hlinkClick r:id="rId11" tooltip="https://policyoptions.irpp.org/magazines/september-2020/the-role-of-data-and-evidence-in-canadas-economic-recovery/"/>
              </a:rPr>
              <a:t>This Photo</a:t>
            </a:r>
            <a:r>
              <a:rPr lang="en-US" sz="900"/>
              <a:t> by Unknown Author is licensed under </a:t>
            </a:r>
            <a:r>
              <a:rPr lang="en-US" sz="900">
                <a:hlinkClick r:id="rId12" tooltip="https://creativecommons.org/licenses/by-nd/3.0/"/>
              </a:rPr>
              <a:t>CC BY-ND</a:t>
            </a:r>
            <a:endParaRPr lang="en-US" sz="900"/>
          </a:p>
        </p:txBody>
      </p:sp>
    </p:spTree>
    <p:extLst>
      <p:ext uri="{BB962C8B-B14F-4D97-AF65-F5344CB8AC3E}">
        <p14:creationId xmlns:p14="http://schemas.microsoft.com/office/powerpoint/2010/main" val="9976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4C63AD-73E0-41D0-BC14-9ACE867C9F8A}"/>
              </a:ext>
            </a:extLst>
          </p:cNvPr>
          <p:cNvSpPr>
            <a:spLocks noGrp="1"/>
          </p:cNvSpPr>
          <p:nvPr>
            <p:ph type="title"/>
          </p:nvPr>
        </p:nvSpPr>
        <p:spPr>
          <a:xfrm>
            <a:off x="838200" y="365126"/>
            <a:ext cx="10515600" cy="1298782"/>
          </a:xfrm>
        </p:spPr>
        <p:txBody>
          <a:bodyPr/>
          <a:lstStyle/>
          <a:p>
            <a:r>
              <a:rPr lang="en-US" dirty="0" smtClean="0"/>
              <a:t>From George Washington University’s Journey on Machine Learning </a:t>
            </a:r>
            <a:endParaRPr lang="en-US" dirty="0"/>
          </a:p>
        </p:txBody>
      </p:sp>
      <p:sp>
        <p:nvSpPr>
          <p:cNvPr id="5" name="Text Placeholder 4">
            <a:extLst>
              <a:ext uri="{FF2B5EF4-FFF2-40B4-BE49-F238E27FC236}">
                <a16:creationId xmlns:a16="http://schemas.microsoft.com/office/drawing/2014/main" id="{4531860A-7131-468B-9FC3-CE78DA795DE5}"/>
              </a:ext>
            </a:extLst>
          </p:cNvPr>
          <p:cNvSpPr>
            <a:spLocks noGrp="1"/>
          </p:cNvSpPr>
          <p:nvPr>
            <p:ph type="body" idx="1"/>
          </p:nvPr>
        </p:nvSpPr>
        <p:spPr>
          <a:xfrm>
            <a:off x="838200" y="1442720"/>
            <a:ext cx="4984599" cy="1321027"/>
          </a:xfrm>
        </p:spPr>
        <p:txBody>
          <a:bodyPr/>
          <a:lstStyle/>
          <a:p>
            <a:r>
              <a:rPr lang="en-US" dirty="0" smtClean="0"/>
              <a:t>Tuesday, June 7, 2 – 2:45pm</a:t>
            </a:r>
            <a:endParaRPr lang="en-US" dirty="0"/>
          </a:p>
        </p:txBody>
      </p:sp>
      <p:sp>
        <p:nvSpPr>
          <p:cNvPr id="4" name="Content Placeholder 3">
            <a:extLst>
              <a:ext uri="{FF2B5EF4-FFF2-40B4-BE49-F238E27FC236}">
                <a16:creationId xmlns:a16="http://schemas.microsoft.com/office/drawing/2014/main" id="{F59EF321-6522-446F-B68E-F57FF1961CC9}"/>
              </a:ext>
            </a:extLst>
          </p:cNvPr>
          <p:cNvSpPr>
            <a:spLocks noGrp="1"/>
          </p:cNvSpPr>
          <p:nvPr>
            <p:ph sz="half" idx="2"/>
          </p:nvPr>
        </p:nvSpPr>
        <p:spPr>
          <a:xfrm>
            <a:off x="839788" y="3342640"/>
            <a:ext cx="4984599" cy="2958943"/>
          </a:xfrm>
        </p:spPr>
        <p:txBody>
          <a:bodyPr vert="horz" lIns="91440" tIns="45720" rIns="91440" bIns="45720" rtlCol="0" anchor="t">
            <a:noAutofit/>
          </a:bodyPr>
          <a:lstStyle/>
          <a:p>
            <a:r>
              <a:rPr lang="en-US" b="1" dirty="0"/>
              <a:t>Transforming IR with machine learning project: Planning, Strategy, </a:t>
            </a:r>
            <a:r>
              <a:rPr lang="en-US" b="1" dirty="0" smtClean="0"/>
              <a:t>Practice</a:t>
            </a:r>
          </a:p>
          <a:p>
            <a:endParaRPr lang="en-US" b="1" dirty="0"/>
          </a:p>
          <a:p>
            <a:endParaRPr lang="en-US" dirty="0"/>
          </a:p>
        </p:txBody>
      </p:sp>
      <p:sp>
        <p:nvSpPr>
          <p:cNvPr id="3" name="Text Placeholder 2">
            <a:extLst>
              <a:ext uri="{FF2B5EF4-FFF2-40B4-BE49-F238E27FC236}">
                <a16:creationId xmlns:a16="http://schemas.microsoft.com/office/drawing/2014/main" id="{CC4CAB94-076A-4EBC-A571-BA63102143C4}"/>
              </a:ext>
            </a:extLst>
          </p:cNvPr>
          <p:cNvSpPr>
            <a:spLocks noGrp="1"/>
          </p:cNvSpPr>
          <p:nvPr>
            <p:ph type="body" sz="quarter" idx="3"/>
          </p:nvPr>
        </p:nvSpPr>
        <p:spPr>
          <a:xfrm>
            <a:off x="6367615" y="1813810"/>
            <a:ext cx="5009147" cy="949937"/>
          </a:xfrm>
        </p:spPr>
        <p:txBody>
          <a:bodyPr/>
          <a:lstStyle/>
          <a:p>
            <a:r>
              <a:rPr lang="en-US" dirty="0" smtClean="0"/>
              <a:t>Wednesday, </a:t>
            </a:r>
            <a:r>
              <a:rPr lang="en-US" dirty="0"/>
              <a:t>June </a:t>
            </a:r>
            <a:r>
              <a:rPr lang="en-US" dirty="0" smtClean="0"/>
              <a:t>8, 3:15 </a:t>
            </a:r>
            <a:r>
              <a:rPr lang="en-US" dirty="0"/>
              <a:t>– 4</a:t>
            </a:r>
            <a:r>
              <a:rPr lang="en-US" dirty="0" smtClean="0"/>
              <a:t>pm</a:t>
            </a:r>
            <a:endParaRPr lang="en-US" dirty="0"/>
          </a:p>
        </p:txBody>
      </p:sp>
      <p:sp>
        <p:nvSpPr>
          <p:cNvPr id="2" name="Content Placeholder 1">
            <a:extLst>
              <a:ext uri="{FF2B5EF4-FFF2-40B4-BE49-F238E27FC236}">
                <a16:creationId xmlns:a16="http://schemas.microsoft.com/office/drawing/2014/main" id="{B5CC217F-CEA1-4FFF-8AD0-5168B49E9B69}"/>
              </a:ext>
            </a:extLst>
          </p:cNvPr>
          <p:cNvSpPr>
            <a:spLocks noGrp="1"/>
          </p:cNvSpPr>
          <p:nvPr>
            <p:ph sz="quarter" idx="4"/>
          </p:nvPr>
        </p:nvSpPr>
        <p:spPr>
          <a:xfrm>
            <a:off x="6367615" y="3342640"/>
            <a:ext cx="5009147" cy="2958943"/>
          </a:xfrm>
        </p:spPr>
        <p:txBody>
          <a:bodyPr vert="horz" lIns="91440" tIns="45720" rIns="91440" bIns="45720" rtlCol="0" anchor="t">
            <a:noAutofit/>
          </a:bodyPr>
          <a:lstStyle/>
          <a:p>
            <a:r>
              <a:rPr lang="en-US" b="1" dirty="0"/>
              <a:t>Identifying students at risk using machine learning models in Python</a:t>
            </a:r>
            <a:endParaRPr lang="en-US" dirty="0"/>
          </a:p>
        </p:txBody>
      </p:sp>
    </p:spTree>
    <p:extLst>
      <p:ext uri="{BB962C8B-B14F-4D97-AF65-F5344CB8AC3E}">
        <p14:creationId xmlns:p14="http://schemas.microsoft.com/office/powerpoint/2010/main" val="308660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A83DB8E-3685-486D-BF52-BC2C7D434F9E}"/>
              </a:ext>
            </a:extLst>
          </p:cNvPr>
          <p:cNvSpPr>
            <a:spLocks noGrp="1"/>
          </p:cNvSpPr>
          <p:nvPr>
            <p:ph type="title"/>
          </p:nvPr>
        </p:nvSpPr>
        <p:spPr>
          <a:xfrm>
            <a:off x="839788" y="97971"/>
            <a:ext cx="3932237" cy="1600200"/>
          </a:xfrm>
        </p:spPr>
        <p:txBody>
          <a:bodyPr/>
          <a:lstStyle/>
          <a:p>
            <a:pPr algn="l"/>
            <a:r>
              <a:rPr lang="en-US" dirty="0"/>
              <a:t>Exploratory Data Analysis</a:t>
            </a:r>
          </a:p>
        </p:txBody>
      </p:sp>
      <p:sp>
        <p:nvSpPr>
          <p:cNvPr id="13" name="Text Placeholder 12">
            <a:extLst>
              <a:ext uri="{FF2B5EF4-FFF2-40B4-BE49-F238E27FC236}">
                <a16:creationId xmlns:a16="http://schemas.microsoft.com/office/drawing/2014/main" id="{B4A54861-772A-4C28-A878-C28EC660EC2E}"/>
              </a:ext>
            </a:extLst>
          </p:cNvPr>
          <p:cNvSpPr>
            <a:spLocks noGrp="1"/>
          </p:cNvSpPr>
          <p:nvPr>
            <p:ph type="body" sz="half" idx="2"/>
          </p:nvPr>
        </p:nvSpPr>
        <p:spPr>
          <a:xfrm>
            <a:off x="839788" y="1923380"/>
            <a:ext cx="3932237" cy="3575493"/>
          </a:xfrm>
        </p:spPr>
        <p:txBody>
          <a:bodyPr/>
          <a:lstStyle/>
          <a:p>
            <a:pPr marL="342900" indent="-342900" algn="l">
              <a:buFont typeface="Arial" panose="020B0604020202020204" pitchFamily="34" charset="0"/>
              <a:buChar char="•"/>
            </a:pPr>
            <a:r>
              <a:rPr lang="en-US" sz="1600" i="0" dirty="0"/>
              <a:t>Accurate data needed for model training</a:t>
            </a:r>
          </a:p>
          <a:p>
            <a:pPr marL="342900" indent="-342900" algn="l">
              <a:buFont typeface="Arial" panose="020B0604020202020204" pitchFamily="34" charset="0"/>
              <a:buChar char="•"/>
            </a:pPr>
            <a:r>
              <a:rPr lang="en-US" sz="1600" i="0" dirty="0"/>
              <a:t>What data is available to us?</a:t>
            </a:r>
          </a:p>
          <a:p>
            <a:pPr marL="800100" lvl="1" indent="-342900">
              <a:buFont typeface="Arial" panose="020B0604020202020204" pitchFamily="34" charset="0"/>
              <a:buChar char="•"/>
            </a:pPr>
            <a:r>
              <a:rPr lang="en-US" sz="1600" dirty="0"/>
              <a:t>Collaborate across university departments for additional data</a:t>
            </a:r>
          </a:p>
          <a:p>
            <a:pPr marL="800100" lvl="1" indent="-342900">
              <a:buFont typeface="Arial" panose="020B0604020202020204" pitchFamily="34" charset="0"/>
              <a:buChar char="•"/>
            </a:pPr>
            <a:r>
              <a:rPr lang="en-US" sz="1600" dirty="0"/>
              <a:t>Document data inventory of current department</a:t>
            </a:r>
          </a:p>
          <a:p>
            <a:pPr marL="342900" indent="-342900" algn="l">
              <a:buFont typeface="Arial" panose="020B0604020202020204" pitchFamily="34" charset="0"/>
              <a:buChar char="•"/>
            </a:pPr>
            <a:r>
              <a:rPr lang="en-US" sz="1600" i="0" dirty="0"/>
              <a:t>Purpose of model is to identify students at-risk &gt; select indicators that we can improve</a:t>
            </a:r>
          </a:p>
          <a:p>
            <a:pPr marL="800100" lvl="1" indent="-342900">
              <a:buFont typeface="Arial" panose="020B0604020202020204" pitchFamily="34" charset="0"/>
              <a:buChar char="•"/>
            </a:pPr>
            <a:r>
              <a:rPr lang="en-US" sz="1600" dirty="0"/>
              <a:t>GPA</a:t>
            </a:r>
          </a:p>
          <a:p>
            <a:pPr marL="800100" lvl="1" indent="-342900">
              <a:buFont typeface="Arial" panose="020B0604020202020204" pitchFamily="34" charset="0"/>
              <a:buChar char="•"/>
            </a:pPr>
            <a:r>
              <a:rPr lang="en-US" sz="1600" i="0" dirty="0"/>
              <a:t>Studen</a:t>
            </a:r>
            <a:r>
              <a:rPr lang="en-US" sz="1600" dirty="0"/>
              <a:t>t organization membership</a:t>
            </a:r>
            <a:endParaRPr lang="en-US" sz="1600" i="0" dirty="0"/>
          </a:p>
          <a:p>
            <a:pPr marL="342900" indent="-342900" algn="l">
              <a:buFont typeface="Arial" panose="020B0604020202020204" pitchFamily="34" charset="0"/>
              <a:buChar char="•"/>
            </a:pPr>
            <a:r>
              <a:rPr lang="en-US" sz="1600" i="0" dirty="0"/>
              <a:t>What is the current state of this data?</a:t>
            </a:r>
          </a:p>
          <a:p>
            <a:pPr marL="800100" lvl="1" indent="-342900">
              <a:buFont typeface="Arial" panose="020B0604020202020204" pitchFamily="34" charset="0"/>
              <a:buChar char="•"/>
            </a:pPr>
            <a:r>
              <a:rPr lang="en-US" sz="1600" dirty="0"/>
              <a:t>Data cleaning</a:t>
            </a:r>
          </a:p>
          <a:p>
            <a:pPr marL="800100" lvl="1" indent="-342900">
              <a:buFont typeface="Arial" panose="020B0604020202020204" pitchFamily="34" charset="0"/>
              <a:buChar char="•"/>
            </a:pPr>
            <a:r>
              <a:rPr lang="en-US" sz="1600" dirty="0"/>
              <a:t>Timespan, Frequency of updates</a:t>
            </a:r>
          </a:p>
          <a:p>
            <a:pPr marL="800100" lvl="1" indent="-342900">
              <a:buFont typeface="Arial" panose="020B0604020202020204" pitchFamily="34" charset="0"/>
              <a:buChar char="•"/>
            </a:pPr>
            <a:r>
              <a:rPr lang="en-US" sz="1600" dirty="0"/>
              <a:t>Class Distribution</a:t>
            </a:r>
          </a:p>
        </p:txBody>
      </p:sp>
      <p:pic>
        <p:nvPicPr>
          <p:cNvPr id="28" name="Content Placeholder 27">
            <a:extLst>
              <a:ext uri="{FF2B5EF4-FFF2-40B4-BE49-F238E27FC236}">
                <a16:creationId xmlns:a16="http://schemas.microsoft.com/office/drawing/2014/main" id="{C7DE7C90-D840-46D2-A49D-B156B30F10BF}"/>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5183188" y="1560815"/>
            <a:ext cx="6172200" cy="3726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TextBox 28">
            <a:extLst>
              <a:ext uri="{FF2B5EF4-FFF2-40B4-BE49-F238E27FC236}">
                <a16:creationId xmlns:a16="http://schemas.microsoft.com/office/drawing/2014/main" id="{2F17D0FA-6AAA-46F4-B0E0-C66649C28535}"/>
              </a:ext>
            </a:extLst>
          </p:cNvPr>
          <p:cNvSpPr txBox="1"/>
          <p:nvPr/>
        </p:nvSpPr>
        <p:spPr>
          <a:xfrm>
            <a:off x="9221787" y="6627168"/>
            <a:ext cx="6170613" cy="230832"/>
          </a:xfrm>
          <a:prstGeom prst="rect">
            <a:avLst/>
          </a:prstGeom>
          <a:noFill/>
        </p:spPr>
        <p:txBody>
          <a:bodyPr wrap="square" rtlCol="0">
            <a:spAutoFit/>
          </a:bodyPr>
          <a:lstStyle/>
          <a:p>
            <a:r>
              <a:rPr lang="en-US" sz="900" dirty="0">
                <a:solidFill>
                  <a:schemeClr val="tx2">
                    <a:lumMod val="85000"/>
                  </a:schemeClr>
                </a:solidFill>
                <a:hlinkClick r:id="rId3" tooltip="https://www.students4bestevidence.net/blog/2015/07/24/nominal-ordinal-numerical-variables/">
                  <a:extLst>
                    <a:ext uri="{A12FA001-AC4F-418D-AE19-62706E023703}">
                      <ahyp:hlinkClr xmlns:ahyp="http://schemas.microsoft.com/office/drawing/2018/hyperlinkcolor" xmlns="" val="tx"/>
                    </a:ext>
                  </a:extLst>
                </a:hlinkClick>
              </a:rPr>
              <a:t>This Photo</a:t>
            </a:r>
            <a:r>
              <a:rPr lang="en-US" sz="900" dirty="0">
                <a:solidFill>
                  <a:schemeClr val="tx2">
                    <a:lumMod val="85000"/>
                  </a:schemeClr>
                </a:solidFill>
              </a:rPr>
              <a:t> by Unknown Author is licensed under </a:t>
            </a:r>
            <a:r>
              <a:rPr lang="en-US" sz="900" dirty="0">
                <a:solidFill>
                  <a:schemeClr val="tx2">
                    <a:lumMod val="85000"/>
                  </a:schemeClr>
                </a:solidFill>
                <a:hlinkClick r:id="rId4" tooltip="https://creativecommons.org/licenses/by-nd/3.0/">
                  <a:extLst>
                    <a:ext uri="{A12FA001-AC4F-418D-AE19-62706E023703}">
                      <ahyp:hlinkClr xmlns:ahyp="http://schemas.microsoft.com/office/drawing/2018/hyperlinkcolor" xmlns="" val="tx"/>
                    </a:ext>
                  </a:extLst>
                </a:hlinkClick>
              </a:rPr>
              <a:t>CC BY-ND</a:t>
            </a:r>
            <a:endParaRPr lang="en-US" sz="900" dirty="0">
              <a:solidFill>
                <a:schemeClr val="tx2">
                  <a:lumMod val="85000"/>
                </a:schemeClr>
              </a:solidFill>
            </a:endParaRPr>
          </a:p>
        </p:txBody>
      </p:sp>
    </p:spTree>
    <p:extLst>
      <p:ext uri="{BB962C8B-B14F-4D97-AF65-F5344CB8AC3E}">
        <p14:creationId xmlns:p14="http://schemas.microsoft.com/office/powerpoint/2010/main" val="333943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7EBF-83BA-4ACC-A418-E72DEA8967F2}"/>
              </a:ext>
            </a:extLst>
          </p:cNvPr>
          <p:cNvSpPr>
            <a:spLocks noGrp="1"/>
          </p:cNvSpPr>
          <p:nvPr>
            <p:ph type="title"/>
          </p:nvPr>
        </p:nvSpPr>
        <p:spPr/>
        <p:txBody>
          <a:bodyPr/>
          <a:lstStyle/>
          <a:p>
            <a:r>
              <a:rPr lang="en-US" dirty="0"/>
              <a:t>Statistics Versus Machine Learning </a:t>
            </a:r>
          </a:p>
        </p:txBody>
      </p:sp>
      <p:sp>
        <p:nvSpPr>
          <p:cNvPr id="3" name="Text Placeholder 2">
            <a:extLst>
              <a:ext uri="{FF2B5EF4-FFF2-40B4-BE49-F238E27FC236}">
                <a16:creationId xmlns:a16="http://schemas.microsoft.com/office/drawing/2014/main" id="{E67721E5-B530-4793-963C-E5174FCD1BF6}"/>
              </a:ext>
            </a:extLst>
          </p:cNvPr>
          <p:cNvSpPr>
            <a:spLocks noGrp="1"/>
          </p:cNvSpPr>
          <p:nvPr>
            <p:ph type="body" idx="1"/>
          </p:nvPr>
        </p:nvSpPr>
        <p:spPr>
          <a:xfrm>
            <a:off x="838200" y="4396882"/>
            <a:ext cx="4984599" cy="949937"/>
          </a:xfrm>
        </p:spPr>
        <p:txBody>
          <a:bodyPr/>
          <a:lstStyle/>
          <a:p>
            <a:r>
              <a:rPr lang="en-US" sz="1600" dirty="0"/>
              <a:t>Statistics: </a:t>
            </a:r>
            <a:r>
              <a:rPr lang="en-US" sz="1600" b="0" dirty="0">
                <a:ea typeface="+mn-lt"/>
                <a:cs typeface="+mn-lt"/>
              </a:rPr>
              <a:t> Subfield of mathematics</a:t>
            </a:r>
          </a:p>
          <a:p>
            <a:pPr marL="285750" indent="-285750">
              <a:buChar char="•"/>
            </a:pPr>
            <a:r>
              <a:rPr lang="en-US" sz="1600" dirty="0">
                <a:ea typeface="+mn-lt"/>
                <a:cs typeface="+mn-lt"/>
              </a:rPr>
              <a:t>Goal: </a:t>
            </a:r>
            <a:r>
              <a:rPr lang="en-US" sz="1600" b="0" dirty="0">
                <a:ea typeface="+mn-lt"/>
                <a:cs typeface="+mn-lt"/>
              </a:rPr>
              <a:t>data collection, organization, analysis, interpretation and presentation.</a:t>
            </a:r>
            <a:endParaRPr lang="en-US" sz="1600" dirty="0">
              <a:ea typeface="+mn-lt"/>
              <a:cs typeface="+mn-lt"/>
            </a:endParaRPr>
          </a:p>
          <a:p>
            <a:pPr marL="285750" indent="-285750">
              <a:buChar char="•"/>
            </a:pPr>
            <a:r>
              <a:rPr lang="en-US" sz="1600" dirty="0">
                <a:ea typeface="+mn-lt"/>
                <a:cs typeface="+mn-lt"/>
              </a:rPr>
              <a:t>Usage</a:t>
            </a:r>
            <a:r>
              <a:rPr lang="en-US" sz="1600" dirty="0"/>
              <a:t>: </a:t>
            </a:r>
            <a:r>
              <a:rPr lang="en-US" sz="1600" b="0" dirty="0"/>
              <a:t>make an inference about a population based on a sample (inferential statistics)</a:t>
            </a:r>
            <a:endParaRPr lang="en-US" sz="1600" b="0" dirty="0">
              <a:cs typeface="Calibri"/>
            </a:endParaRPr>
          </a:p>
          <a:p>
            <a:pPr marL="285750" indent="-285750">
              <a:buChar char="•"/>
            </a:pPr>
            <a:r>
              <a:rPr lang="en-US" sz="1600" dirty="0"/>
              <a:t>Interpretability: </a:t>
            </a:r>
            <a:r>
              <a:rPr lang="en-US" sz="1600" b="0" dirty="0"/>
              <a:t>typically easier to understand &gt; the accuracy of relationships is supported by tests of statistical significance</a:t>
            </a:r>
            <a:endParaRPr lang="en-US" sz="1600" dirty="0"/>
          </a:p>
        </p:txBody>
      </p:sp>
      <p:pic>
        <p:nvPicPr>
          <p:cNvPr id="8" name="Content Placeholder 7" descr="Histogram&#10;&#10;Description automatically generated">
            <a:extLst>
              <a:ext uri="{FF2B5EF4-FFF2-40B4-BE49-F238E27FC236}">
                <a16:creationId xmlns:a16="http://schemas.microsoft.com/office/drawing/2014/main" id="{3EF45B7F-92DC-4B88-8A75-2C5D3E9709EA}"/>
              </a:ext>
            </a:extLst>
          </p:cNvPr>
          <p:cNvPicPr>
            <a:picLocks noGrp="1" noChangeAspect="1"/>
          </p:cNvPicPr>
          <p:nvPr>
            <p:ph sz="half" idx="2"/>
          </p:nvPr>
        </p:nvPicPr>
        <p:blipFill>
          <a:blip r:embed="rId2">
            <a:extLst>
              <a:ext uri="{837473B0-CC2E-450A-ABE3-18F120FF3D39}">
                <a1611:picAttrSrcUrl xmlns:a1611="http://schemas.microsoft.com/office/drawing/2016/11/main" xmlns="" r:id="rId3"/>
              </a:ext>
            </a:extLst>
          </a:blip>
          <a:stretch>
            <a:fillRect/>
          </a:stretch>
        </p:blipFill>
        <p:spPr>
          <a:xfrm>
            <a:off x="2299118" y="1356097"/>
            <a:ext cx="1937322" cy="1336752"/>
          </a:xfrm>
        </p:spPr>
      </p:pic>
      <p:sp>
        <p:nvSpPr>
          <p:cNvPr id="5" name="Text Placeholder 4">
            <a:extLst>
              <a:ext uri="{FF2B5EF4-FFF2-40B4-BE49-F238E27FC236}">
                <a16:creationId xmlns:a16="http://schemas.microsoft.com/office/drawing/2014/main" id="{9DDD590B-53B3-464E-8476-334E849E78D4}"/>
              </a:ext>
            </a:extLst>
          </p:cNvPr>
          <p:cNvSpPr>
            <a:spLocks noGrp="1"/>
          </p:cNvSpPr>
          <p:nvPr>
            <p:ph type="body" sz="quarter" idx="3"/>
          </p:nvPr>
        </p:nvSpPr>
        <p:spPr>
          <a:xfrm>
            <a:off x="6308848" y="4166573"/>
            <a:ext cx="5575762" cy="930399"/>
          </a:xfrm>
        </p:spPr>
        <p:txBody>
          <a:bodyPr/>
          <a:lstStyle/>
          <a:p>
            <a:r>
              <a:rPr lang="en-US" sz="1600" dirty="0"/>
              <a:t>Machine Learning: </a:t>
            </a:r>
            <a:r>
              <a:rPr lang="en-US" sz="1600" dirty="0">
                <a:ea typeface="+mn-lt"/>
                <a:cs typeface="+mn-lt"/>
              </a:rPr>
              <a:t>S</a:t>
            </a:r>
            <a:r>
              <a:rPr lang="en-US" sz="1600" b="0" dirty="0">
                <a:ea typeface="+mn-lt"/>
                <a:cs typeface="+mn-lt"/>
              </a:rPr>
              <a:t>ubfield of artificial intelligence </a:t>
            </a:r>
            <a:endParaRPr lang="en-US" sz="1600" dirty="0"/>
          </a:p>
          <a:p>
            <a:pPr marL="457200" indent="-457200">
              <a:buFont typeface="Arial" panose="020B0604020202020204" pitchFamily="34" charset="0"/>
              <a:buChar char="•"/>
            </a:pPr>
            <a:r>
              <a:rPr lang="en-US" sz="1600" dirty="0">
                <a:cs typeface="Calibri"/>
              </a:rPr>
              <a:t>Goal: </a:t>
            </a:r>
            <a:r>
              <a:rPr lang="en-US" sz="1600" b="0" dirty="0">
                <a:ea typeface="+mn-lt"/>
                <a:cs typeface="+mn-lt"/>
              </a:rPr>
              <a:t>uses </a:t>
            </a:r>
            <a:r>
              <a:rPr lang="en-US" sz="1600" dirty="0">
                <a:ea typeface="+mn-lt"/>
                <a:cs typeface="+mn-lt"/>
              </a:rPr>
              <a:t>algorithms</a:t>
            </a:r>
            <a:r>
              <a:rPr lang="en-US" sz="1600" b="0" dirty="0">
                <a:ea typeface="+mn-lt"/>
                <a:cs typeface="+mn-lt"/>
              </a:rPr>
              <a:t> to learn and improve from experience</a:t>
            </a:r>
            <a:endParaRPr lang="en-US" sz="1600" b="0" i="1" dirty="0">
              <a:cs typeface="Calibri"/>
            </a:endParaRPr>
          </a:p>
          <a:p>
            <a:pPr marL="457200" indent="-457200">
              <a:buFont typeface="Arial" panose="020B0604020202020204" pitchFamily="34" charset="0"/>
              <a:buChar char="•"/>
            </a:pPr>
            <a:r>
              <a:rPr lang="en-US" sz="1600" dirty="0"/>
              <a:t>Usage: </a:t>
            </a:r>
            <a:r>
              <a:rPr lang="en-US" sz="1600" b="0" dirty="0"/>
              <a:t>make repeatable predictions by finding patterns within data</a:t>
            </a:r>
            <a:endParaRPr lang="en-US" sz="1600" b="0" dirty="0">
              <a:cs typeface="Calibri"/>
            </a:endParaRPr>
          </a:p>
          <a:p>
            <a:pPr marL="457200" indent="-457200">
              <a:buFont typeface="Arial" panose="020B0604020202020204" pitchFamily="34" charset="0"/>
              <a:buChar char="•"/>
            </a:pPr>
            <a:r>
              <a:rPr lang="en-US" sz="1600" dirty="0"/>
              <a:t>Interpretability: </a:t>
            </a:r>
            <a:r>
              <a:rPr lang="en-US" sz="1600" b="0" dirty="0"/>
              <a:t>models developed can be extremely accurate but difficult to understand</a:t>
            </a:r>
            <a:endParaRPr lang="en-US" sz="1600" dirty="0"/>
          </a:p>
        </p:txBody>
      </p:sp>
      <p:pic>
        <p:nvPicPr>
          <p:cNvPr id="11" name="Content Placeholder 10" descr="Diagram&#10;&#10;Description automatically generated">
            <a:extLst>
              <a:ext uri="{FF2B5EF4-FFF2-40B4-BE49-F238E27FC236}">
                <a16:creationId xmlns:a16="http://schemas.microsoft.com/office/drawing/2014/main" id="{DB05551C-166F-432F-A03A-20E5A26E838A}"/>
              </a:ext>
            </a:extLst>
          </p:cNvPr>
          <p:cNvPicPr>
            <a:picLocks noGrp="1" noChangeAspect="1"/>
          </p:cNvPicPr>
          <p:nvPr>
            <p:ph sz="quarter" idx="4"/>
          </p:nvPr>
        </p:nvPicPr>
        <p:blipFill>
          <a:blip r:embed="rId4">
            <a:extLst>
              <a:ext uri="{837473B0-CC2E-450A-ABE3-18F120FF3D39}">
                <a1611:picAttrSrcUrl xmlns:a1611="http://schemas.microsoft.com/office/drawing/2016/11/main" xmlns="" r:id="rId5"/>
              </a:ext>
            </a:extLst>
          </a:blip>
          <a:stretch>
            <a:fillRect/>
          </a:stretch>
        </p:blipFill>
        <p:spPr>
          <a:xfrm>
            <a:off x="8124283" y="1291905"/>
            <a:ext cx="2301307" cy="1462349"/>
          </a:xfrm>
        </p:spPr>
      </p:pic>
      <p:sp>
        <p:nvSpPr>
          <p:cNvPr id="9" name="TextBox 8">
            <a:extLst>
              <a:ext uri="{FF2B5EF4-FFF2-40B4-BE49-F238E27FC236}">
                <a16:creationId xmlns:a16="http://schemas.microsoft.com/office/drawing/2014/main" id="{FA1F126D-DADB-4E36-8606-ECECB344286B}"/>
              </a:ext>
            </a:extLst>
          </p:cNvPr>
          <p:cNvSpPr txBox="1"/>
          <p:nvPr/>
        </p:nvSpPr>
        <p:spPr>
          <a:xfrm>
            <a:off x="946312" y="6302375"/>
            <a:ext cx="4771702" cy="230832"/>
          </a:xfrm>
          <a:prstGeom prst="rect">
            <a:avLst/>
          </a:prstGeom>
          <a:noFill/>
        </p:spPr>
        <p:txBody>
          <a:bodyPr wrap="square" rtlCol="0">
            <a:spAutoFit/>
          </a:bodyPr>
          <a:lstStyle/>
          <a:p>
            <a:r>
              <a:rPr lang="en-US" sz="900">
                <a:hlinkClick r:id="rId3" tooltip="https://www.pngall.com/statistics-png/download/78469"/>
              </a:rPr>
              <a:t>This Photo</a:t>
            </a:r>
            <a:r>
              <a:rPr lang="en-US" sz="900"/>
              <a:t> by Unknown Author is licensed under </a:t>
            </a:r>
            <a:r>
              <a:rPr lang="en-US" sz="900">
                <a:hlinkClick r:id="rId6" tooltip="https://creativecommons.org/licenses/by-nc/3.0/"/>
              </a:rPr>
              <a:t>CC BY-NC</a:t>
            </a:r>
            <a:endParaRPr lang="en-US" sz="900"/>
          </a:p>
        </p:txBody>
      </p:sp>
      <p:sp>
        <p:nvSpPr>
          <p:cNvPr id="12" name="TextBox 11">
            <a:extLst>
              <a:ext uri="{FF2B5EF4-FFF2-40B4-BE49-F238E27FC236}">
                <a16:creationId xmlns:a16="http://schemas.microsoft.com/office/drawing/2014/main" id="{151271F4-E19C-489B-A88D-DC3E83A438A7}"/>
              </a:ext>
            </a:extLst>
          </p:cNvPr>
          <p:cNvSpPr txBox="1"/>
          <p:nvPr/>
        </p:nvSpPr>
        <p:spPr>
          <a:xfrm>
            <a:off x="6367463" y="6247465"/>
            <a:ext cx="5008562" cy="230832"/>
          </a:xfrm>
          <a:prstGeom prst="rect">
            <a:avLst/>
          </a:prstGeom>
          <a:noFill/>
        </p:spPr>
        <p:txBody>
          <a:bodyPr wrap="square" rtlCol="0">
            <a:spAutoFit/>
          </a:bodyPr>
          <a:lstStyle/>
          <a:p>
            <a:r>
              <a:rPr lang="en-US" sz="900">
                <a:hlinkClick r:id="rId5" tooltip="https://noticias.upc.edu.pe/2019/10/21/thinknovation-v-jovenes-machine-learning/"/>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911333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A09F-696A-453B-960F-C2C51FF456D4}"/>
              </a:ext>
            </a:extLst>
          </p:cNvPr>
          <p:cNvSpPr>
            <a:spLocks noGrp="1"/>
          </p:cNvSpPr>
          <p:nvPr>
            <p:ph type="title"/>
          </p:nvPr>
        </p:nvSpPr>
        <p:spPr>
          <a:xfrm>
            <a:off x="839788" y="0"/>
            <a:ext cx="3932237" cy="1836294"/>
          </a:xfrm>
        </p:spPr>
        <p:txBody>
          <a:bodyPr/>
          <a:lstStyle/>
          <a:p>
            <a:pPr algn="l"/>
            <a:r>
              <a:rPr lang="en-US" dirty="0"/>
              <a:t>How can we use Machine Learning? </a:t>
            </a:r>
          </a:p>
        </p:txBody>
      </p:sp>
      <p:sp>
        <p:nvSpPr>
          <p:cNvPr id="3" name="Text Placeholder 2">
            <a:extLst>
              <a:ext uri="{FF2B5EF4-FFF2-40B4-BE49-F238E27FC236}">
                <a16:creationId xmlns:a16="http://schemas.microsoft.com/office/drawing/2014/main" id="{A4AC3970-6DAD-404B-ADFF-0DFF15061DA4}"/>
              </a:ext>
            </a:extLst>
          </p:cNvPr>
          <p:cNvSpPr>
            <a:spLocks noGrp="1"/>
          </p:cNvSpPr>
          <p:nvPr>
            <p:ph type="body" sz="half" idx="2"/>
          </p:nvPr>
        </p:nvSpPr>
        <p:spPr>
          <a:xfrm>
            <a:off x="839788" y="1954153"/>
            <a:ext cx="3932237" cy="3335994"/>
          </a:xfrm>
        </p:spPr>
        <p:txBody>
          <a:bodyPr/>
          <a:lstStyle/>
          <a:p>
            <a:pPr marL="342900" indent="-342900" algn="l">
              <a:buFont typeface="Arial" panose="020B0604020202020204" pitchFamily="34" charset="0"/>
              <a:buChar char="•"/>
            </a:pPr>
            <a:r>
              <a:rPr lang="en-US" sz="1800" i="0" dirty="0"/>
              <a:t>What am I able to do with machine learning?</a:t>
            </a:r>
          </a:p>
          <a:p>
            <a:pPr marL="342900" indent="-342900" algn="l">
              <a:buFont typeface="Arial" panose="020B0604020202020204" pitchFamily="34" charset="0"/>
              <a:buChar char="•"/>
            </a:pPr>
            <a:r>
              <a:rPr lang="en-US" sz="1800" i="0" dirty="0"/>
              <a:t>How have projects like mine been approached?</a:t>
            </a:r>
          </a:p>
          <a:p>
            <a:pPr marL="342900" indent="-342900" algn="l">
              <a:buFont typeface="Arial" panose="020B0604020202020204" pitchFamily="34" charset="0"/>
              <a:buChar char="•"/>
            </a:pPr>
            <a:r>
              <a:rPr lang="en-US" sz="1800" i="0" dirty="0"/>
              <a:t>Online Resources</a:t>
            </a:r>
          </a:p>
          <a:p>
            <a:pPr marL="800100" lvl="1" indent="-342900">
              <a:buFont typeface="Arial" panose="020B0604020202020204" pitchFamily="34" charset="0"/>
              <a:buChar char="•"/>
            </a:pPr>
            <a:r>
              <a:rPr lang="en-US" sz="1800" i="1" dirty="0"/>
              <a:t>Kaggle, GitHub, </a:t>
            </a:r>
            <a:r>
              <a:rPr lang="en-US" sz="1800" i="1" dirty="0" err="1"/>
              <a:t>DataCamp</a:t>
            </a:r>
            <a:r>
              <a:rPr lang="en-US" sz="1800" i="1" dirty="0"/>
              <a:t>, </a:t>
            </a:r>
            <a:r>
              <a:rPr lang="en-US" sz="1800" i="1" dirty="0" err="1"/>
              <a:t>TowardsDataScience</a:t>
            </a:r>
            <a:r>
              <a:rPr lang="en-US" sz="1800" i="1" dirty="0"/>
              <a:t>, </a:t>
            </a:r>
            <a:r>
              <a:rPr lang="en-US" sz="1800" i="1" dirty="0" err="1"/>
              <a:t>MachineLearningMastery</a:t>
            </a:r>
            <a:endParaRPr lang="en-US" sz="1800" i="1" dirty="0"/>
          </a:p>
          <a:p>
            <a:pPr marL="285750" indent="-285750" algn="l">
              <a:buFont typeface="Arial" panose="020B0604020202020204" pitchFamily="34" charset="0"/>
              <a:buChar char="•"/>
            </a:pPr>
            <a:r>
              <a:rPr lang="en-US" sz="1800" i="0" dirty="0"/>
              <a:t>Print Resources</a:t>
            </a:r>
          </a:p>
          <a:p>
            <a:pPr marL="742950" lvl="1" indent="-285750">
              <a:buFont typeface="Arial" panose="020B0604020202020204" pitchFamily="34" charset="0"/>
              <a:buChar char="•"/>
            </a:pPr>
            <a:r>
              <a:rPr lang="en-US" sz="1800" i="1" dirty="0"/>
              <a:t>Data Mining: Practical Machine Learning Tools and Techniques</a:t>
            </a:r>
          </a:p>
          <a:p>
            <a:pPr marL="742950" lvl="1" indent="-285750">
              <a:buFont typeface="Arial" panose="020B0604020202020204" pitchFamily="34" charset="0"/>
              <a:buChar char="•"/>
            </a:pPr>
            <a:r>
              <a:rPr lang="en-US" sz="1800" i="1" dirty="0"/>
              <a:t>O’Reilly for Higher Education</a:t>
            </a:r>
          </a:p>
          <a:p>
            <a:pPr marL="742950" lvl="1" indent="-285750">
              <a:buFont typeface="Arial" panose="020B0604020202020204" pitchFamily="34" charset="0"/>
              <a:buChar char="•"/>
            </a:pPr>
            <a:r>
              <a:rPr lang="en-US" sz="1800" i="1" dirty="0"/>
              <a:t>University Library Resources</a:t>
            </a:r>
          </a:p>
        </p:txBody>
      </p:sp>
      <p:pic>
        <p:nvPicPr>
          <p:cNvPr id="11" name="Content Placeholder 10" descr="A picture containing text, clipart&#10;&#10;Description automatically generated">
            <a:extLst>
              <a:ext uri="{FF2B5EF4-FFF2-40B4-BE49-F238E27FC236}">
                <a16:creationId xmlns:a16="http://schemas.microsoft.com/office/drawing/2014/main" id="{0341A02D-32FD-4180-9C83-FE69B3DED342}"/>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6586657" y="1261999"/>
            <a:ext cx="4328993" cy="1716670"/>
          </a:xfrm>
        </p:spPr>
      </p:pic>
      <p:sp>
        <p:nvSpPr>
          <p:cNvPr id="12" name="TextBox 11">
            <a:extLst>
              <a:ext uri="{FF2B5EF4-FFF2-40B4-BE49-F238E27FC236}">
                <a16:creationId xmlns:a16="http://schemas.microsoft.com/office/drawing/2014/main" id="{EEF29147-AA1E-4E5F-A18E-AD1959BD14D2}"/>
              </a:ext>
            </a:extLst>
          </p:cNvPr>
          <p:cNvSpPr txBox="1"/>
          <p:nvPr/>
        </p:nvSpPr>
        <p:spPr>
          <a:xfrm>
            <a:off x="6586657" y="5753571"/>
            <a:ext cx="5524500" cy="230832"/>
          </a:xfrm>
          <a:prstGeom prst="rect">
            <a:avLst/>
          </a:prstGeom>
          <a:noFill/>
        </p:spPr>
        <p:txBody>
          <a:bodyPr wrap="square" rtlCol="0">
            <a:spAutoFit/>
          </a:bodyPr>
          <a:lstStyle/>
          <a:p>
            <a:r>
              <a:rPr lang="en-US" sz="900" dirty="0">
                <a:solidFill>
                  <a:schemeClr val="tx1">
                    <a:lumMod val="85000"/>
                  </a:schemeClr>
                </a:solidFill>
                <a:hlinkClick r:id="rId3" tooltip="http://www.flickr.com/photos/appleboy/13158675193/">
                  <a:extLst>
                    <a:ext uri="{A12FA001-AC4F-418D-AE19-62706E023703}">
                      <ahyp:hlinkClr xmlns:ahyp="http://schemas.microsoft.com/office/drawing/2018/hyperlinkcolor" xmlns="" val="tx"/>
                    </a:ext>
                  </a:extLst>
                </a:hlinkClick>
              </a:rPr>
              <a:t>This Photo</a:t>
            </a:r>
            <a:r>
              <a:rPr lang="en-US" sz="900" dirty="0">
                <a:solidFill>
                  <a:schemeClr val="tx1">
                    <a:lumMod val="85000"/>
                  </a:schemeClr>
                </a:solidFill>
              </a:rPr>
              <a:t> by Unknown Author is licensed under </a:t>
            </a:r>
            <a:r>
              <a:rPr lang="en-US" sz="900" dirty="0">
                <a:solidFill>
                  <a:schemeClr val="tx1">
                    <a:lumMod val="85000"/>
                  </a:schemeClr>
                </a:solidFill>
                <a:hlinkClick r:id="rId4" tooltip="https://creativecommons.org/licenses/by/3.0/">
                  <a:extLst>
                    <a:ext uri="{A12FA001-AC4F-418D-AE19-62706E023703}">
                      <ahyp:hlinkClr xmlns:ahyp="http://schemas.microsoft.com/office/drawing/2018/hyperlinkcolor" xmlns="" val="tx"/>
                    </a:ext>
                  </a:extLst>
                </a:hlinkClick>
              </a:rPr>
              <a:t>CC BY</a:t>
            </a:r>
            <a:endParaRPr lang="en-US" sz="900" dirty="0">
              <a:solidFill>
                <a:schemeClr val="tx1">
                  <a:lumMod val="85000"/>
                </a:schemeClr>
              </a:solidFill>
            </a:endParaRPr>
          </a:p>
        </p:txBody>
      </p:sp>
      <p:pic>
        <p:nvPicPr>
          <p:cNvPr id="14" name="Picture 13" descr="A picture containing text, clipart&#10;&#10;Description automatically generated">
            <a:extLst>
              <a:ext uri="{FF2B5EF4-FFF2-40B4-BE49-F238E27FC236}">
                <a16:creationId xmlns:a16="http://schemas.microsoft.com/office/drawing/2014/main" id="{8F3FA023-F414-4635-A8EE-FFE4AA4B3F55}"/>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096000" y="3429000"/>
            <a:ext cx="5466051" cy="2365776"/>
          </a:xfrm>
          <a:prstGeom prst="rect">
            <a:avLst/>
          </a:prstGeom>
        </p:spPr>
      </p:pic>
      <p:sp>
        <p:nvSpPr>
          <p:cNvPr id="15" name="TextBox 14">
            <a:extLst>
              <a:ext uri="{FF2B5EF4-FFF2-40B4-BE49-F238E27FC236}">
                <a16:creationId xmlns:a16="http://schemas.microsoft.com/office/drawing/2014/main" id="{D3075015-51EF-450F-AD04-A3BF9F39D751}"/>
              </a:ext>
            </a:extLst>
          </p:cNvPr>
          <p:cNvSpPr txBox="1"/>
          <p:nvPr/>
        </p:nvSpPr>
        <p:spPr>
          <a:xfrm>
            <a:off x="6586657" y="3120699"/>
            <a:ext cx="4475789" cy="230832"/>
          </a:xfrm>
          <a:prstGeom prst="rect">
            <a:avLst/>
          </a:prstGeom>
          <a:noFill/>
        </p:spPr>
        <p:txBody>
          <a:bodyPr wrap="square" rtlCol="0">
            <a:spAutoFit/>
          </a:bodyPr>
          <a:lstStyle/>
          <a:p>
            <a:r>
              <a:rPr lang="en-US" sz="900" dirty="0">
                <a:solidFill>
                  <a:schemeClr val="tx1">
                    <a:lumMod val="85000"/>
                  </a:schemeClr>
                </a:solidFill>
                <a:hlinkClick r:id="rId6" tooltip="https://www.freesion.com/article/71741018534/">
                  <a:extLst>
                    <a:ext uri="{A12FA001-AC4F-418D-AE19-62706E023703}">
                      <ahyp:hlinkClr xmlns:ahyp="http://schemas.microsoft.com/office/drawing/2018/hyperlinkcolor" xmlns="" val="tx"/>
                    </a:ext>
                  </a:extLst>
                </a:hlinkClick>
              </a:rPr>
              <a:t>This Photo</a:t>
            </a:r>
            <a:r>
              <a:rPr lang="en-US" sz="900" dirty="0">
                <a:solidFill>
                  <a:schemeClr val="tx1">
                    <a:lumMod val="85000"/>
                  </a:schemeClr>
                </a:solidFill>
              </a:rPr>
              <a:t> by Unknown Author is licensed under </a:t>
            </a:r>
            <a:r>
              <a:rPr lang="en-US" sz="900" dirty="0">
                <a:solidFill>
                  <a:schemeClr val="tx1">
                    <a:lumMod val="85000"/>
                  </a:schemeClr>
                </a:solidFill>
                <a:hlinkClick r:id="rId7" tooltip="https://creativecommons.org/licenses/by-sa/3.0/">
                  <a:extLst>
                    <a:ext uri="{A12FA001-AC4F-418D-AE19-62706E023703}">
                      <ahyp:hlinkClr xmlns:ahyp="http://schemas.microsoft.com/office/drawing/2018/hyperlinkcolor" xmlns="" val="tx"/>
                    </a:ext>
                  </a:extLst>
                </a:hlinkClick>
              </a:rPr>
              <a:t>CC BY-SA</a:t>
            </a:r>
            <a:endParaRPr lang="en-US" sz="900" dirty="0">
              <a:solidFill>
                <a:schemeClr val="tx1">
                  <a:lumMod val="85000"/>
                </a:schemeClr>
              </a:solidFill>
            </a:endParaRPr>
          </a:p>
        </p:txBody>
      </p:sp>
    </p:spTree>
    <p:extLst>
      <p:ext uri="{BB962C8B-B14F-4D97-AF65-F5344CB8AC3E}">
        <p14:creationId xmlns:p14="http://schemas.microsoft.com/office/powerpoint/2010/main" val="1929092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DA09F-696A-453B-960F-C2C51FF456D4}"/>
              </a:ext>
            </a:extLst>
          </p:cNvPr>
          <p:cNvSpPr>
            <a:spLocks noGrp="1"/>
          </p:cNvSpPr>
          <p:nvPr>
            <p:ph type="title"/>
          </p:nvPr>
        </p:nvSpPr>
        <p:spPr>
          <a:xfrm>
            <a:off x="839788" y="0"/>
            <a:ext cx="3932237" cy="1836294"/>
          </a:xfrm>
        </p:spPr>
        <p:txBody>
          <a:bodyPr/>
          <a:lstStyle/>
          <a:p>
            <a:pPr algn="l"/>
            <a:r>
              <a:rPr lang="en-US" dirty="0"/>
              <a:t>How can we use Machine Learning? </a:t>
            </a:r>
          </a:p>
        </p:txBody>
      </p:sp>
      <p:sp>
        <p:nvSpPr>
          <p:cNvPr id="3" name="Text Placeholder 2">
            <a:extLst>
              <a:ext uri="{FF2B5EF4-FFF2-40B4-BE49-F238E27FC236}">
                <a16:creationId xmlns:a16="http://schemas.microsoft.com/office/drawing/2014/main" id="{A4AC3970-6DAD-404B-ADFF-0DFF15061DA4}"/>
              </a:ext>
            </a:extLst>
          </p:cNvPr>
          <p:cNvSpPr>
            <a:spLocks noGrp="1"/>
          </p:cNvSpPr>
          <p:nvPr>
            <p:ph type="body" sz="half" idx="2"/>
          </p:nvPr>
        </p:nvSpPr>
        <p:spPr>
          <a:xfrm>
            <a:off x="839788" y="1954153"/>
            <a:ext cx="3932237" cy="3335994"/>
          </a:xfrm>
        </p:spPr>
        <p:txBody>
          <a:bodyPr vert="horz" lIns="91440" tIns="45720" rIns="91440" bIns="45720" rtlCol="0" anchor="t">
            <a:noAutofit/>
          </a:bodyPr>
          <a:lstStyle/>
          <a:p>
            <a:pPr marL="285750" indent="-285750" algn="l">
              <a:buFont typeface="Arial" panose="020B0604020202020204" pitchFamily="34" charset="0"/>
              <a:buChar char="•"/>
            </a:pPr>
            <a:r>
              <a:rPr lang="en-US" sz="1800" i="0" dirty="0"/>
              <a:t>Faculty Consultation</a:t>
            </a:r>
            <a:endParaRPr lang="en-US" sz="1800" i="0" dirty="0">
              <a:cs typeface="Calibri"/>
            </a:endParaRPr>
          </a:p>
          <a:p>
            <a:pPr marL="742950" lvl="1" indent="-285750">
              <a:buFont typeface="Arial" panose="020B0604020202020204" pitchFamily="34" charset="0"/>
              <a:buChar char="•"/>
            </a:pPr>
            <a:r>
              <a:rPr lang="en-US" sz="1800" dirty="0"/>
              <a:t>Data science, Computer science</a:t>
            </a:r>
            <a:endParaRPr lang="en-US" sz="1800" dirty="0">
              <a:cs typeface="Calibri"/>
            </a:endParaRPr>
          </a:p>
          <a:p>
            <a:pPr marL="285750" indent="-342900" algn="l">
              <a:buFont typeface="Arial" panose="020B0604020202020204" pitchFamily="34" charset="0"/>
              <a:buChar char="•"/>
            </a:pPr>
            <a:r>
              <a:rPr lang="en-US" sz="1800" i="0" dirty="0">
                <a:cs typeface="Calibri" panose="020F0502020204030204"/>
              </a:rPr>
              <a:t>Considerations for imbalanced datasets</a:t>
            </a:r>
          </a:p>
          <a:p>
            <a:pPr marL="742950" lvl="1" indent="-285750">
              <a:buFont typeface="Arial" panose="020B0604020202020204" pitchFamily="34" charset="0"/>
              <a:buChar char="•"/>
            </a:pPr>
            <a:r>
              <a:rPr lang="en-US" sz="1800" dirty="0">
                <a:cs typeface="Calibri" panose="020F0502020204030204"/>
              </a:rPr>
              <a:t>Choosing a good evaluation metric</a:t>
            </a:r>
          </a:p>
          <a:p>
            <a:pPr marL="742950" lvl="1" indent="-285750">
              <a:buFont typeface="Arial" panose="020B0604020202020204" pitchFamily="34" charset="0"/>
              <a:buChar char="•"/>
            </a:pPr>
            <a:r>
              <a:rPr lang="en-US" sz="1800" dirty="0">
                <a:cs typeface="Calibri" panose="020F0502020204030204"/>
              </a:rPr>
              <a:t>Model suggestions (</a:t>
            </a:r>
            <a:r>
              <a:rPr lang="en-US" sz="1800" dirty="0" err="1">
                <a:cs typeface="Calibri" panose="020F0502020204030204"/>
              </a:rPr>
              <a:t>XGBoost</a:t>
            </a:r>
            <a:r>
              <a:rPr lang="en-US" sz="1800" dirty="0">
                <a:cs typeface="Calibri" panose="020F0502020204030204"/>
              </a:rPr>
              <a:t>)</a:t>
            </a:r>
          </a:p>
          <a:p>
            <a:pPr marL="285750" indent="-285750" algn="l">
              <a:buChar char="•"/>
            </a:pPr>
            <a:r>
              <a:rPr lang="en-US" sz="1800" i="0" dirty="0">
                <a:cs typeface="Calibri" panose="020F0502020204030204"/>
              </a:rPr>
              <a:t>How can we identify which variables help students retain?</a:t>
            </a:r>
          </a:p>
          <a:p>
            <a:pPr marL="742950" lvl="1" indent="-285750">
              <a:buFont typeface="Arial" panose="020B0604020202020204" pitchFamily="34" charset="0"/>
              <a:buChar char="•"/>
            </a:pPr>
            <a:r>
              <a:rPr lang="en-US" sz="1800" dirty="0">
                <a:cs typeface="Calibri" panose="020F0502020204030204"/>
              </a:rPr>
              <a:t>SHAP Library &gt; Python programming package</a:t>
            </a:r>
          </a:p>
          <a:p>
            <a:pPr marL="742950" lvl="1" indent="-285750">
              <a:buFont typeface="Arial" panose="020B0604020202020204" pitchFamily="34" charset="0"/>
              <a:buChar char="•"/>
            </a:pPr>
            <a:r>
              <a:rPr lang="en-US" sz="1800" dirty="0">
                <a:cs typeface="Calibri" panose="020F0502020204030204"/>
              </a:rPr>
              <a:t>Based on game theory</a:t>
            </a:r>
          </a:p>
        </p:txBody>
      </p:sp>
      <p:pic>
        <p:nvPicPr>
          <p:cNvPr id="4" name="Picture 3">
            <a:extLst>
              <a:ext uri="{FF2B5EF4-FFF2-40B4-BE49-F238E27FC236}">
                <a16:creationId xmlns:a16="http://schemas.microsoft.com/office/drawing/2014/main" id="{8CA1100F-2B7F-4041-BE28-14003AFA021E}"/>
              </a:ext>
            </a:extLst>
          </p:cNvPr>
          <p:cNvPicPr>
            <a:picLocks noChangeAspect="1"/>
          </p:cNvPicPr>
          <p:nvPr/>
        </p:nvPicPr>
        <p:blipFill>
          <a:blip r:embed="rId2"/>
          <a:stretch>
            <a:fillRect/>
          </a:stretch>
        </p:blipFill>
        <p:spPr>
          <a:xfrm>
            <a:off x="5658406" y="148293"/>
            <a:ext cx="5693806" cy="5983936"/>
          </a:xfrm>
          <a:prstGeom prst="rect">
            <a:avLst/>
          </a:prstGeom>
        </p:spPr>
      </p:pic>
    </p:spTree>
    <p:extLst>
      <p:ext uri="{BB962C8B-B14F-4D97-AF65-F5344CB8AC3E}">
        <p14:creationId xmlns:p14="http://schemas.microsoft.com/office/powerpoint/2010/main" val="753242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DD88EB79-00BD-4D3B-B5B8-0D8C714209BA}"/>
              </a:ext>
            </a:extLst>
          </p:cNvPr>
          <p:cNvSpPr>
            <a:spLocks noGrp="1"/>
          </p:cNvSpPr>
          <p:nvPr>
            <p:ph type="title"/>
          </p:nvPr>
        </p:nvSpPr>
        <p:spPr>
          <a:xfrm>
            <a:off x="817042" y="-338919"/>
            <a:ext cx="3932237" cy="1836294"/>
          </a:xfrm>
        </p:spPr>
        <p:txBody>
          <a:bodyPr/>
          <a:lstStyle/>
          <a:p>
            <a:pPr algn="l"/>
            <a:r>
              <a:rPr lang="en-US" dirty="0"/>
              <a:t>Benefits of Python Programming</a:t>
            </a:r>
          </a:p>
        </p:txBody>
      </p:sp>
      <p:sp>
        <p:nvSpPr>
          <p:cNvPr id="6" name="Text Placeholder 5">
            <a:extLst>
              <a:ext uri="{FF2B5EF4-FFF2-40B4-BE49-F238E27FC236}">
                <a16:creationId xmlns:a16="http://schemas.microsoft.com/office/drawing/2014/main" id="{55047609-7351-4B0E-BAC5-6FEDDD7C83E9}"/>
              </a:ext>
            </a:extLst>
          </p:cNvPr>
          <p:cNvSpPr>
            <a:spLocks noGrp="1"/>
          </p:cNvSpPr>
          <p:nvPr>
            <p:ph type="body" sz="half" idx="2"/>
          </p:nvPr>
        </p:nvSpPr>
        <p:spPr>
          <a:xfrm>
            <a:off x="817042" y="1918844"/>
            <a:ext cx="3932237" cy="3335994"/>
          </a:xfrm>
        </p:spPr>
        <p:txBody>
          <a:bodyPr vert="horz" lIns="91440" tIns="45720" rIns="91440" bIns="45720" rtlCol="0" anchor="t">
            <a:noAutofit/>
          </a:bodyPr>
          <a:lstStyle/>
          <a:p>
            <a:pPr marL="342900" indent="-342900" algn="l">
              <a:buFont typeface="Arial" panose="020B0604020202020204" pitchFamily="34" charset="0"/>
              <a:buChar char="•"/>
            </a:pPr>
            <a:r>
              <a:rPr lang="en-US" sz="2000" i="0" dirty="0"/>
              <a:t>Free and open source</a:t>
            </a:r>
          </a:p>
          <a:p>
            <a:pPr marL="342900" indent="-342900" algn="l">
              <a:buFont typeface="Arial" panose="020B0604020202020204" pitchFamily="34" charset="0"/>
              <a:buChar char="•"/>
            </a:pPr>
            <a:r>
              <a:rPr lang="en-US" sz="2000" i="0" dirty="0"/>
              <a:t>Extensive variety of libraries for all purposes (machine learning, data cleaning, data visualization)</a:t>
            </a:r>
          </a:p>
          <a:p>
            <a:pPr marL="342900" indent="-342900" algn="l">
              <a:buFont typeface="Arial" panose="020B0604020202020204" pitchFamily="34" charset="0"/>
              <a:buChar char="•"/>
            </a:pPr>
            <a:r>
              <a:rPr lang="en-US" sz="2000" i="0" dirty="0"/>
              <a:t>Platform independence (works across Windows, macOS, Linux)</a:t>
            </a:r>
          </a:p>
          <a:p>
            <a:pPr marL="342900" indent="-342900" algn="l">
              <a:buFont typeface="Arial" panose="020B0604020202020204" pitchFamily="34" charset="0"/>
              <a:buChar char="•"/>
            </a:pPr>
            <a:r>
              <a:rPr lang="en-US" sz="2000" i="0" dirty="0"/>
              <a:t>Popular programming language and large community (good documentation and online support)</a:t>
            </a:r>
          </a:p>
          <a:p>
            <a:pPr marL="342900" indent="-342900" algn="l">
              <a:buFont typeface="Arial" panose="020B0604020202020204" pitchFamily="34" charset="0"/>
              <a:buChar char="•"/>
            </a:pPr>
            <a:r>
              <a:rPr lang="en-US" sz="2000" i="0" dirty="0">
                <a:cs typeface="Calibri" panose="020F0502020204030204"/>
              </a:rPr>
              <a:t>Skills are transferable &gt; IR to Data Science</a:t>
            </a:r>
          </a:p>
          <a:p>
            <a:pPr marL="342900" indent="-342900" algn="l">
              <a:buFont typeface="Arial" panose="020B0604020202020204" pitchFamily="34" charset="0"/>
              <a:buChar char="•"/>
            </a:pPr>
            <a:endParaRPr lang="en-US" sz="2000" i="0" dirty="0">
              <a:cs typeface="Calibri" panose="020F0502020204030204"/>
            </a:endParaRPr>
          </a:p>
        </p:txBody>
      </p:sp>
      <p:pic>
        <p:nvPicPr>
          <p:cNvPr id="5" name="Content Placeholder 4" descr="Icon&#10;&#10;Description automatically generated">
            <a:extLst>
              <a:ext uri="{FF2B5EF4-FFF2-40B4-BE49-F238E27FC236}">
                <a16:creationId xmlns:a16="http://schemas.microsoft.com/office/drawing/2014/main" id="{260A702A-3AE3-4B0B-B824-ED400BA5DBFA}"/>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5974556" y="457200"/>
            <a:ext cx="5403850" cy="5403850"/>
          </a:xfrm>
        </p:spPr>
      </p:pic>
      <p:sp>
        <p:nvSpPr>
          <p:cNvPr id="7" name="TextBox 6">
            <a:extLst>
              <a:ext uri="{FF2B5EF4-FFF2-40B4-BE49-F238E27FC236}">
                <a16:creationId xmlns:a16="http://schemas.microsoft.com/office/drawing/2014/main" id="{43E6ADF2-E747-4D5E-818F-66CAFB7B050A}"/>
              </a:ext>
            </a:extLst>
          </p:cNvPr>
          <p:cNvSpPr txBox="1"/>
          <p:nvPr/>
        </p:nvSpPr>
        <p:spPr>
          <a:xfrm>
            <a:off x="5974556" y="5891299"/>
            <a:ext cx="5403850" cy="230832"/>
          </a:xfrm>
          <a:prstGeom prst="rect">
            <a:avLst/>
          </a:prstGeom>
          <a:noFill/>
        </p:spPr>
        <p:txBody>
          <a:bodyPr wrap="square" rtlCol="0">
            <a:spAutoFit/>
          </a:bodyPr>
          <a:lstStyle/>
          <a:p>
            <a:r>
              <a:rPr lang="en-US" sz="900" dirty="0">
                <a:solidFill>
                  <a:schemeClr val="tx2">
                    <a:lumMod val="85000"/>
                  </a:schemeClr>
                </a:solidFill>
                <a:hlinkClick r:id="rId3" tooltip="https://en.wikiversity.org/wiki/Python_Concepts">
                  <a:extLst>
                    <a:ext uri="{A12FA001-AC4F-418D-AE19-62706E023703}">
                      <ahyp:hlinkClr xmlns:ahyp="http://schemas.microsoft.com/office/drawing/2018/hyperlinkcolor" xmlns="" val="tx"/>
                    </a:ext>
                  </a:extLst>
                </a:hlinkClick>
              </a:rPr>
              <a:t>This Photo</a:t>
            </a:r>
            <a:r>
              <a:rPr lang="en-US" sz="900" dirty="0">
                <a:solidFill>
                  <a:schemeClr val="tx2">
                    <a:lumMod val="85000"/>
                  </a:schemeClr>
                </a:solidFill>
              </a:rPr>
              <a:t> by Unknown Author is licensed under </a:t>
            </a:r>
            <a:r>
              <a:rPr lang="en-US" sz="900" dirty="0">
                <a:solidFill>
                  <a:schemeClr val="tx2">
                    <a:lumMod val="85000"/>
                  </a:schemeClr>
                </a:solidFill>
                <a:hlinkClick r:id="rId4" tooltip="https://creativecommons.org/licenses/by-sa/3.0/">
                  <a:extLst>
                    <a:ext uri="{A12FA001-AC4F-418D-AE19-62706E023703}">
                      <ahyp:hlinkClr xmlns:ahyp="http://schemas.microsoft.com/office/drawing/2018/hyperlinkcolor" xmlns="" val="tx"/>
                    </a:ext>
                  </a:extLst>
                </a:hlinkClick>
              </a:rPr>
              <a:t>CC BY-SA</a:t>
            </a:r>
            <a:endParaRPr lang="en-US" sz="900" dirty="0">
              <a:solidFill>
                <a:schemeClr val="tx2">
                  <a:lumMod val="85000"/>
                </a:schemeClr>
              </a:solidFill>
            </a:endParaRPr>
          </a:p>
        </p:txBody>
      </p:sp>
    </p:spTree>
    <p:extLst>
      <p:ext uri="{BB962C8B-B14F-4D97-AF65-F5344CB8AC3E}">
        <p14:creationId xmlns:p14="http://schemas.microsoft.com/office/powerpoint/2010/main" val="3750683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200" y="365126"/>
            <a:ext cx="10350500" cy="1298782"/>
          </a:xfrm>
        </p:spPr>
        <p:txBody>
          <a:bodyPr/>
          <a:lstStyle/>
          <a:p>
            <a:r>
              <a:rPr lang="en-US" dirty="0" smtClean="0"/>
              <a:t>Proficiency in  Machine Learning from IR perspective</a:t>
            </a:r>
            <a:endParaRPr lang="en-US" dirty="0"/>
          </a:p>
        </p:txBody>
      </p:sp>
      <p:sp>
        <p:nvSpPr>
          <p:cNvPr id="5" name="Content Placeholder 1">
            <a:extLst>
              <a:ext uri="{FF2B5EF4-FFF2-40B4-BE49-F238E27FC236}">
                <a16:creationId xmlns:a16="http://schemas.microsoft.com/office/drawing/2014/main" id="{A086DB40-6479-3D44-966B-50D3EA772E57}"/>
              </a:ext>
            </a:extLst>
          </p:cNvPr>
          <p:cNvSpPr txBox="1">
            <a:spLocks/>
          </p:cNvSpPr>
          <p:nvPr/>
        </p:nvSpPr>
        <p:spPr>
          <a:xfrm>
            <a:off x="838200" y="2147777"/>
            <a:ext cx="10515600" cy="4029185"/>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smtClean="0">
                <a:solidFill>
                  <a:schemeClr val="bg2"/>
                </a:solidFill>
                <a:cs typeface="Calibri"/>
              </a:rPr>
              <a:t>For most IR practitioners, it is more about understanding the difference from statistics, and reviewing data and modeling from new perspective.</a:t>
            </a:r>
          </a:p>
          <a:p>
            <a:pPr marL="457200" indent="-457200">
              <a:buFont typeface="Arial" panose="020B0604020202020204" pitchFamily="34" charset="0"/>
              <a:buChar char="•"/>
            </a:pPr>
            <a:r>
              <a:rPr lang="en-US" dirty="0" smtClean="0">
                <a:solidFill>
                  <a:schemeClr val="bg2"/>
                </a:solidFill>
                <a:cs typeface="Calibri"/>
              </a:rPr>
              <a:t>There are resources always available online, and through faculty.</a:t>
            </a:r>
          </a:p>
          <a:p>
            <a:pPr marL="457200" indent="-457200">
              <a:buFont typeface="Arial" panose="020B0604020202020204" pitchFamily="34" charset="0"/>
              <a:buChar char="•"/>
            </a:pPr>
            <a:r>
              <a:rPr lang="en-US" dirty="0" smtClean="0">
                <a:solidFill>
                  <a:schemeClr val="bg2"/>
                </a:solidFill>
                <a:cs typeface="Calibri"/>
              </a:rPr>
              <a:t>There is a limit we spend time and energy on it: we are machine learning practitioner using higher education data, not a machine learning researcher.</a:t>
            </a:r>
            <a:endParaRPr lang="en-US" dirty="0">
              <a:solidFill>
                <a:schemeClr val="bg2"/>
              </a:solidFill>
              <a:cs typeface="Calibri"/>
            </a:endParaRPr>
          </a:p>
        </p:txBody>
      </p:sp>
    </p:spTree>
    <p:extLst>
      <p:ext uri="{BB962C8B-B14F-4D97-AF65-F5344CB8AC3E}">
        <p14:creationId xmlns:p14="http://schemas.microsoft.com/office/powerpoint/2010/main" val="218468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200" y="365126"/>
            <a:ext cx="9840686" cy="1298782"/>
          </a:xfrm>
        </p:spPr>
        <p:txBody>
          <a:bodyPr/>
          <a:lstStyle/>
          <a:p>
            <a:r>
              <a:rPr lang="en-US" dirty="0"/>
              <a:t>Lesson </a:t>
            </a:r>
            <a:r>
              <a:rPr lang="en-US" dirty="0" smtClean="0"/>
              <a:t>Learned </a:t>
            </a:r>
            <a:r>
              <a:rPr lang="en-US" dirty="0"/>
              <a:t>T</a:t>
            </a:r>
            <a:r>
              <a:rPr lang="en-US" dirty="0" smtClean="0"/>
              <a:t>hrough the Project as IR Leader</a:t>
            </a:r>
            <a:endParaRPr lang="en-US" dirty="0"/>
          </a:p>
        </p:txBody>
      </p:sp>
      <p:sp>
        <p:nvSpPr>
          <p:cNvPr id="5" name="Content Placeholder 1">
            <a:extLst>
              <a:ext uri="{FF2B5EF4-FFF2-40B4-BE49-F238E27FC236}">
                <a16:creationId xmlns:a16="http://schemas.microsoft.com/office/drawing/2014/main" id="{A086DB40-6479-3D44-966B-50D3EA772E57}"/>
              </a:ext>
            </a:extLst>
          </p:cNvPr>
          <p:cNvSpPr txBox="1">
            <a:spLocks/>
          </p:cNvSpPr>
          <p:nvPr/>
        </p:nvSpPr>
        <p:spPr>
          <a:xfrm>
            <a:off x="723014" y="2569029"/>
            <a:ext cx="10630786" cy="360793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smtClean="0">
                <a:solidFill>
                  <a:schemeClr val="bg2"/>
                </a:solidFill>
                <a:cs typeface="Calibri"/>
              </a:rPr>
              <a:t>Machine learning project is a good way to raise the IR office data analytics power. The best way to learn machine learning is to implement an actual project from start to finish.</a:t>
            </a:r>
          </a:p>
          <a:p>
            <a:pPr marL="457200" indent="-457200">
              <a:buFont typeface="Arial" panose="020B0604020202020204" pitchFamily="34" charset="0"/>
              <a:buChar char="•"/>
            </a:pPr>
            <a:r>
              <a:rPr lang="en-US" dirty="0" smtClean="0">
                <a:solidFill>
                  <a:schemeClr val="bg2"/>
                </a:solidFill>
                <a:cs typeface="Calibri"/>
              </a:rPr>
              <a:t>Get your hand dirty with your data.</a:t>
            </a:r>
          </a:p>
          <a:p>
            <a:pPr marL="457200" indent="-457200">
              <a:buFont typeface="Arial" panose="020B0604020202020204" pitchFamily="34" charset="0"/>
              <a:buChar char="•"/>
            </a:pPr>
            <a:r>
              <a:rPr lang="en-US" dirty="0" smtClean="0">
                <a:solidFill>
                  <a:schemeClr val="bg2"/>
                </a:solidFill>
                <a:cs typeface="Calibri"/>
              </a:rPr>
              <a:t>Teamwork with your staff.</a:t>
            </a:r>
          </a:p>
          <a:p>
            <a:pPr marL="457200" indent="-457200">
              <a:buFont typeface="Arial" panose="020B0604020202020204" pitchFamily="34" charset="0"/>
              <a:buChar char="•"/>
            </a:pPr>
            <a:r>
              <a:rPr lang="en-US" dirty="0" smtClean="0">
                <a:solidFill>
                  <a:schemeClr val="bg2"/>
                </a:solidFill>
                <a:cs typeface="Calibri"/>
              </a:rPr>
              <a:t>Collaboration and Support from the leadership.</a:t>
            </a:r>
            <a:endParaRPr lang="en-US" dirty="0">
              <a:solidFill>
                <a:schemeClr val="bg2"/>
              </a:solidFill>
              <a:cs typeface="Calibri"/>
            </a:endParaRPr>
          </a:p>
          <a:p>
            <a:pPr marL="457200" indent="-457200">
              <a:buFont typeface="Arial" panose="020B0604020202020204" pitchFamily="34" charset="0"/>
              <a:buChar char="•"/>
            </a:pPr>
            <a:r>
              <a:rPr lang="en-US" dirty="0" smtClean="0">
                <a:solidFill>
                  <a:schemeClr val="bg2"/>
                </a:solidFill>
                <a:cs typeface="Calibri"/>
              </a:rPr>
              <a:t>Schedule bi-weekly meetings with your stakeholders.</a:t>
            </a:r>
            <a:endParaRPr lang="en-US" dirty="0">
              <a:solidFill>
                <a:schemeClr val="bg2"/>
              </a:solidFill>
              <a:cs typeface="Calibri"/>
            </a:endParaRPr>
          </a:p>
        </p:txBody>
      </p:sp>
    </p:spTree>
    <p:extLst>
      <p:ext uri="{BB962C8B-B14F-4D97-AF65-F5344CB8AC3E}">
        <p14:creationId xmlns:p14="http://schemas.microsoft.com/office/powerpoint/2010/main" val="320401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51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D31AE6-C487-224A-BC7B-3ED17ED65466}"/>
              </a:ext>
            </a:extLst>
          </p:cNvPr>
          <p:cNvSpPr>
            <a:spLocks noGrp="1"/>
          </p:cNvSpPr>
          <p:nvPr>
            <p:ph type="title"/>
          </p:nvPr>
        </p:nvSpPr>
        <p:spPr/>
        <p:txBody>
          <a:bodyPr/>
          <a:lstStyle/>
          <a:p>
            <a:r>
              <a:rPr lang="en-US" dirty="0" smtClean="0"/>
              <a:t>About GWU</a:t>
            </a:r>
            <a:endParaRPr lang="en-US" dirty="0"/>
          </a:p>
        </p:txBody>
      </p:sp>
      <p:sp>
        <p:nvSpPr>
          <p:cNvPr id="2" name="TextBox 1"/>
          <p:cNvSpPr txBox="1"/>
          <p:nvPr/>
        </p:nvSpPr>
        <p:spPr>
          <a:xfrm>
            <a:off x="3907766" y="365126"/>
            <a:ext cx="4425351" cy="1200329"/>
          </a:xfrm>
          <a:prstGeom prst="rect">
            <a:avLst/>
          </a:prstGeom>
          <a:noFill/>
        </p:spPr>
        <p:txBody>
          <a:bodyPr wrap="square" rtlCol="0">
            <a:spAutoFit/>
          </a:bodyPr>
          <a:lstStyle/>
          <a:p>
            <a:r>
              <a:rPr lang="en-US" sz="2400" b="1" dirty="0" smtClean="0">
                <a:solidFill>
                  <a:schemeClr val="tx2"/>
                </a:solidFill>
              </a:rPr>
              <a:t>Private </a:t>
            </a:r>
            <a:r>
              <a:rPr lang="en-US" sz="2400" b="1" dirty="0">
                <a:solidFill>
                  <a:schemeClr val="tx2"/>
                </a:solidFill>
              </a:rPr>
              <a:t>research </a:t>
            </a:r>
            <a:r>
              <a:rPr lang="en-US" sz="2400" b="1" dirty="0" smtClean="0">
                <a:solidFill>
                  <a:schemeClr val="tx2"/>
                </a:solidFill>
              </a:rPr>
              <a:t>university: </a:t>
            </a:r>
            <a:r>
              <a:rPr lang="en-US" sz="2400" b="1" dirty="0">
                <a:solidFill>
                  <a:schemeClr val="tx2"/>
                </a:solidFill>
              </a:rPr>
              <a:t>Doctoral Universities – Very high research activity</a:t>
            </a:r>
          </a:p>
        </p:txBody>
      </p:sp>
      <p:pic>
        <p:nvPicPr>
          <p:cNvPr id="3" name="Picture 2"/>
          <p:cNvPicPr>
            <a:picLocks noChangeAspect="1"/>
          </p:cNvPicPr>
          <p:nvPr/>
        </p:nvPicPr>
        <p:blipFill>
          <a:blip r:embed="rId3"/>
          <a:stretch>
            <a:fillRect/>
          </a:stretch>
        </p:blipFill>
        <p:spPr>
          <a:xfrm>
            <a:off x="4059271" y="2384775"/>
            <a:ext cx="2105561" cy="1399884"/>
          </a:xfrm>
          <a:prstGeom prst="rect">
            <a:avLst/>
          </a:prstGeom>
        </p:spPr>
      </p:pic>
      <p:pic>
        <p:nvPicPr>
          <p:cNvPr id="4" name="Picture 3"/>
          <p:cNvPicPr>
            <a:picLocks noChangeAspect="1"/>
          </p:cNvPicPr>
          <p:nvPr/>
        </p:nvPicPr>
        <p:blipFill>
          <a:blip r:embed="rId4"/>
          <a:stretch>
            <a:fillRect/>
          </a:stretch>
        </p:blipFill>
        <p:spPr>
          <a:xfrm>
            <a:off x="6494260" y="2316748"/>
            <a:ext cx="2133505" cy="1464968"/>
          </a:xfrm>
          <a:prstGeom prst="rect">
            <a:avLst/>
          </a:prstGeom>
        </p:spPr>
      </p:pic>
      <p:pic>
        <p:nvPicPr>
          <p:cNvPr id="5" name="Picture 4"/>
          <p:cNvPicPr>
            <a:picLocks noChangeAspect="1"/>
          </p:cNvPicPr>
          <p:nvPr/>
        </p:nvPicPr>
        <p:blipFill>
          <a:blip r:embed="rId5"/>
          <a:stretch>
            <a:fillRect/>
          </a:stretch>
        </p:blipFill>
        <p:spPr>
          <a:xfrm>
            <a:off x="8922413" y="0"/>
            <a:ext cx="3269587" cy="3890003"/>
          </a:xfrm>
          <a:prstGeom prst="rect">
            <a:avLst/>
          </a:prstGeom>
        </p:spPr>
      </p:pic>
      <p:pic>
        <p:nvPicPr>
          <p:cNvPr id="6" name="Picture 5"/>
          <p:cNvPicPr>
            <a:picLocks noChangeAspect="1"/>
          </p:cNvPicPr>
          <p:nvPr/>
        </p:nvPicPr>
        <p:blipFill>
          <a:blip r:embed="rId6"/>
          <a:stretch>
            <a:fillRect/>
          </a:stretch>
        </p:blipFill>
        <p:spPr>
          <a:xfrm>
            <a:off x="4400172" y="4140679"/>
            <a:ext cx="4331425" cy="2717321"/>
          </a:xfrm>
          <a:prstGeom prst="rect">
            <a:avLst/>
          </a:prstGeom>
        </p:spPr>
      </p:pic>
      <p:pic>
        <p:nvPicPr>
          <p:cNvPr id="7" name="Picture 6"/>
          <p:cNvPicPr>
            <a:picLocks noChangeAspect="1"/>
          </p:cNvPicPr>
          <p:nvPr/>
        </p:nvPicPr>
        <p:blipFill>
          <a:blip r:embed="rId7"/>
          <a:stretch>
            <a:fillRect/>
          </a:stretch>
        </p:blipFill>
        <p:spPr>
          <a:xfrm>
            <a:off x="1972148" y="4300823"/>
            <a:ext cx="2087123" cy="136345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62" y="2316748"/>
            <a:ext cx="3072390" cy="1392939"/>
          </a:xfrm>
          <a:prstGeom prst="rect">
            <a:avLst/>
          </a:prstGeom>
        </p:spPr>
      </p:pic>
    </p:spTree>
    <p:extLst>
      <p:ext uri="{BB962C8B-B14F-4D97-AF65-F5344CB8AC3E}">
        <p14:creationId xmlns:p14="http://schemas.microsoft.com/office/powerpoint/2010/main" val="1069324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4C63AD-73E0-41D0-BC14-9ACE867C9F8A}"/>
              </a:ext>
            </a:extLst>
          </p:cNvPr>
          <p:cNvSpPr>
            <a:spLocks noGrp="1"/>
          </p:cNvSpPr>
          <p:nvPr>
            <p:ph type="title"/>
          </p:nvPr>
        </p:nvSpPr>
        <p:spPr>
          <a:xfrm>
            <a:off x="438465" y="365126"/>
            <a:ext cx="9839960" cy="1000026"/>
          </a:xfrm>
        </p:spPr>
        <p:txBody>
          <a:bodyPr/>
          <a:lstStyle/>
          <a:p>
            <a:r>
              <a:rPr lang="en-US" sz="4000" dirty="0" smtClean="0">
                <a:solidFill>
                  <a:schemeClr val="bg1">
                    <a:lumMod val="40000"/>
                    <a:lumOff val="60000"/>
                  </a:schemeClr>
                </a:solidFill>
              </a:rPr>
              <a:t>Background of  IR and Related Offices</a:t>
            </a:r>
            <a:endParaRPr lang="en-US" sz="4000" dirty="0">
              <a:solidFill>
                <a:schemeClr val="bg1">
                  <a:lumMod val="40000"/>
                  <a:lumOff val="60000"/>
                </a:schemeClr>
              </a:solidFill>
            </a:endParaRPr>
          </a:p>
        </p:txBody>
      </p:sp>
      <p:sp>
        <p:nvSpPr>
          <p:cNvPr id="5" name="Text Placeholder 4">
            <a:extLst>
              <a:ext uri="{FF2B5EF4-FFF2-40B4-BE49-F238E27FC236}">
                <a16:creationId xmlns:a16="http://schemas.microsoft.com/office/drawing/2014/main" id="{4531860A-7131-468B-9FC3-CE78DA795DE5}"/>
              </a:ext>
            </a:extLst>
          </p:cNvPr>
          <p:cNvSpPr>
            <a:spLocks noGrp="1"/>
          </p:cNvSpPr>
          <p:nvPr>
            <p:ph type="body" idx="4294967295"/>
          </p:nvPr>
        </p:nvSpPr>
        <p:spPr>
          <a:xfrm>
            <a:off x="8492750" y="1686961"/>
            <a:ext cx="3780149" cy="949325"/>
          </a:xfrm>
        </p:spPr>
        <p:txBody>
          <a:bodyPr/>
          <a:lstStyle/>
          <a:p>
            <a:r>
              <a:rPr lang="en-US" b="1" dirty="0" smtClean="0">
                <a:solidFill>
                  <a:schemeClr val="bg1">
                    <a:lumMod val="40000"/>
                    <a:lumOff val="60000"/>
                  </a:schemeClr>
                </a:solidFill>
              </a:rPr>
              <a:t>Office of Institutional Research and Planning</a:t>
            </a:r>
            <a:endParaRPr lang="en-US" b="1" dirty="0">
              <a:solidFill>
                <a:schemeClr val="bg1">
                  <a:lumMod val="40000"/>
                  <a:lumOff val="60000"/>
                </a:schemeClr>
              </a:solidFill>
            </a:endParaRPr>
          </a:p>
        </p:txBody>
      </p:sp>
      <p:sp>
        <p:nvSpPr>
          <p:cNvPr id="4" name="Content Placeholder 3">
            <a:extLst>
              <a:ext uri="{FF2B5EF4-FFF2-40B4-BE49-F238E27FC236}">
                <a16:creationId xmlns:a16="http://schemas.microsoft.com/office/drawing/2014/main" id="{F59EF321-6522-446F-B68E-F57FF1961CC9}"/>
              </a:ext>
            </a:extLst>
          </p:cNvPr>
          <p:cNvSpPr>
            <a:spLocks noGrp="1"/>
          </p:cNvSpPr>
          <p:nvPr>
            <p:ph sz="half" idx="4294967295"/>
          </p:nvPr>
        </p:nvSpPr>
        <p:spPr>
          <a:xfrm>
            <a:off x="518472" y="2819674"/>
            <a:ext cx="3774747" cy="3292475"/>
          </a:xfrm>
        </p:spPr>
        <p:txBody>
          <a:bodyPr vert="horz" lIns="91440" tIns="45720" rIns="91440" bIns="45720" rtlCol="0" anchor="t">
            <a:noAutofit/>
          </a:bodyPr>
          <a:lstStyle/>
          <a:p>
            <a:r>
              <a:rPr lang="en-US" dirty="0" smtClean="0"/>
              <a:t>Incorporate with student services.</a:t>
            </a:r>
          </a:p>
          <a:p>
            <a:r>
              <a:rPr lang="en-US" dirty="0" smtClean="0"/>
              <a:t>Create committee on retention and graduation initiative implementation.</a:t>
            </a:r>
          </a:p>
          <a:p>
            <a:r>
              <a:rPr lang="en-US" dirty="0" smtClean="0"/>
              <a:t>More focus on improving student success.</a:t>
            </a:r>
          </a:p>
          <a:p>
            <a:endParaRPr lang="en-US" dirty="0"/>
          </a:p>
        </p:txBody>
      </p:sp>
      <p:sp>
        <p:nvSpPr>
          <p:cNvPr id="3" name="Text Placeholder 2">
            <a:extLst>
              <a:ext uri="{FF2B5EF4-FFF2-40B4-BE49-F238E27FC236}">
                <a16:creationId xmlns:a16="http://schemas.microsoft.com/office/drawing/2014/main" id="{CC4CAB94-076A-4EBC-A571-BA63102143C4}"/>
              </a:ext>
            </a:extLst>
          </p:cNvPr>
          <p:cNvSpPr>
            <a:spLocks noGrp="1"/>
          </p:cNvSpPr>
          <p:nvPr>
            <p:ph type="body" sz="quarter" idx="4294967295"/>
          </p:nvPr>
        </p:nvSpPr>
        <p:spPr>
          <a:xfrm>
            <a:off x="438465" y="1686961"/>
            <a:ext cx="3609428" cy="949325"/>
          </a:xfrm>
        </p:spPr>
        <p:txBody>
          <a:bodyPr/>
          <a:lstStyle/>
          <a:p>
            <a:r>
              <a:rPr lang="en-US" b="1" dirty="0" smtClean="0">
                <a:solidFill>
                  <a:schemeClr val="bg1">
                    <a:lumMod val="40000"/>
                    <a:lumOff val="60000"/>
                  </a:schemeClr>
                </a:solidFill>
              </a:rPr>
              <a:t>Enrollment and Student Success</a:t>
            </a:r>
            <a:endParaRPr lang="en-US" b="1" dirty="0">
              <a:solidFill>
                <a:schemeClr val="bg1">
                  <a:lumMod val="40000"/>
                  <a:lumOff val="60000"/>
                </a:schemeClr>
              </a:solidFill>
            </a:endParaRPr>
          </a:p>
        </p:txBody>
      </p:sp>
      <p:sp>
        <p:nvSpPr>
          <p:cNvPr id="2" name="Content Placeholder 1">
            <a:extLst>
              <a:ext uri="{FF2B5EF4-FFF2-40B4-BE49-F238E27FC236}">
                <a16:creationId xmlns:a16="http://schemas.microsoft.com/office/drawing/2014/main" id="{B5CC217F-CEA1-4FFF-8AD0-5168B49E9B69}"/>
              </a:ext>
            </a:extLst>
          </p:cNvPr>
          <p:cNvSpPr>
            <a:spLocks noGrp="1"/>
          </p:cNvSpPr>
          <p:nvPr>
            <p:ph sz="quarter" idx="4294967295"/>
          </p:nvPr>
        </p:nvSpPr>
        <p:spPr>
          <a:xfrm>
            <a:off x="4597178" y="2819674"/>
            <a:ext cx="3591613" cy="3292475"/>
          </a:xfrm>
        </p:spPr>
        <p:txBody>
          <a:bodyPr vert="horz" lIns="91440" tIns="45720" rIns="91440" bIns="45720" rtlCol="0" anchor="t">
            <a:noAutofit/>
          </a:bodyPr>
          <a:lstStyle/>
          <a:p>
            <a:r>
              <a:rPr lang="en-US" dirty="0" smtClean="0"/>
              <a:t>More centralized structure and report to finance area.</a:t>
            </a:r>
          </a:p>
          <a:p>
            <a:r>
              <a:rPr lang="en-US" dirty="0" smtClean="0"/>
              <a:t>The process impacted on IT, schools’ data requests and visualizations, and committee structure.</a:t>
            </a:r>
          </a:p>
          <a:p>
            <a:endParaRPr lang="en-US" dirty="0"/>
          </a:p>
        </p:txBody>
      </p:sp>
      <p:sp>
        <p:nvSpPr>
          <p:cNvPr id="16" name="Text Placeholder 2">
            <a:extLst>
              <a:ext uri="{FF2B5EF4-FFF2-40B4-BE49-F238E27FC236}">
                <a16:creationId xmlns:a16="http://schemas.microsoft.com/office/drawing/2014/main" id="{CC4CAB94-076A-4EBC-A571-BA63102143C4}"/>
              </a:ext>
            </a:extLst>
          </p:cNvPr>
          <p:cNvSpPr txBox="1">
            <a:spLocks/>
          </p:cNvSpPr>
          <p:nvPr/>
        </p:nvSpPr>
        <p:spPr>
          <a:xfrm>
            <a:off x="4661210" y="1722290"/>
            <a:ext cx="3637138" cy="94932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solidFill>
                  <a:schemeClr val="bg1">
                    <a:lumMod val="40000"/>
                    <a:lumOff val="60000"/>
                  </a:schemeClr>
                </a:solidFill>
              </a:rPr>
              <a:t>Business Intelligence</a:t>
            </a:r>
            <a:endParaRPr lang="en-US" b="1" dirty="0">
              <a:solidFill>
                <a:schemeClr val="bg1">
                  <a:lumMod val="40000"/>
                  <a:lumOff val="60000"/>
                </a:schemeClr>
              </a:solidFill>
            </a:endParaRPr>
          </a:p>
        </p:txBody>
      </p:sp>
      <p:sp>
        <p:nvSpPr>
          <p:cNvPr id="17" name="Content Placeholder 1">
            <a:extLst>
              <a:ext uri="{FF2B5EF4-FFF2-40B4-BE49-F238E27FC236}">
                <a16:creationId xmlns:a16="http://schemas.microsoft.com/office/drawing/2014/main" id="{B5CC217F-CEA1-4FFF-8AD0-5168B49E9B69}"/>
              </a:ext>
            </a:extLst>
          </p:cNvPr>
          <p:cNvSpPr txBox="1">
            <a:spLocks/>
          </p:cNvSpPr>
          <p:nvPr/>
        </p:nvSpPr>
        <p:spPr>
          <a:xfrm>
            <a:off x="8492750" y="2819674"/>
            <a:ext cx="3366940" cy="3586396"/>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6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Eager to move into data analytics</a:t>
            </a:r>
          </a:p>
          <a:p>
            <a:r>
              <a:rPr lang="en-US" dirty="0" smtClean="0"/>
              <a:t>Less opportunity to work on BI and dashboard</a:t>
            </a:r>
          </a:p>
          <a:p>
            <a:r>
              <a:rPr lang="en-US" dirty="0" smtClean="0"/>
              <a:t>Opportunity to work with EM on improving student success</a:t>
            </a:r>
            <a:endParaRPr lang="en-US" dirty="0"/>
          </a:p>
        </p:txBody>
      </p:sp>
    </p:spTree>
    <p:extLst>
      <p:ext uri="{BB962C8B-B14F-4D97-AF65-F5344CB8AC3E}">
        <p14:creationId xmlns:p14="http://schemas.microsoft.com/office/powerpoint/2010/main" val="253150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200" y="365126"/>
            <a:ext cx="9840686" cy="1298782"/>
          </a:xfrm>
        </p:spPr>
        <p:txBody>
          <a:bodyPr/>
          <a:lstStyle/>
          <a:p>
            <a:pPr algn="ctr"/>
            <a:r>
              <a:rPr lang="en-US" sz="4000" dirty="0" smtClean="0"/>
              <a:t>Background</a:t>
            </a:r>
            <a:endParaRPr lang="en-US" sz="4000" dirty="0"/>
          </a:p>
        </p:txBody>
      </p:sp>
      <p:sp>
        <p:nvSpPr>
          <p:cNvPr id="5" name="Content Placeholder 1">
            <a:extLst>
              <a:ext uri="{FF2B5EF4-FFF2-40B4-BE49-F238E27FC236}">
                <a16:creationId xmlns:a16="http://schemas.microsoft.com/office/drawing/2014/main" id="{A086DB40-6479-3D44-966B-50D3EA772E57}"/>
              </a:ext>
            </a:extLst>
          </p:cNvPr>
          <p:cNvSpPr txBox="1">
            <a:spLocks/>
          </p:cNvSpPr>
          <p:nvPr/>
        </p:nvSpPr>
        <p:spPr>
          <a:xfrm>
            <a:off x="838200" y="2569029"/>
            <a:ext cx="10515600" cy="360793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4000" dirty="0" smtClean="0">
                <a:solidFill>
                  <a:srgbClr val="424242"/>
                </a:solidFill>
                <a:latin typeface="Calibri" panose="020F0502020204030204" pitchFamily="34" charset="0"/>
                <a:cs typeface="Calibri" panose="020F0502020204030204" pitchFamily="34" charset="0"/>
              </a:rPr>
              <a:t>Organizational Framework</a:t>
            </a:r>
            <a:endParaRPr lang="en-US" sz="4000" dirty="0">
              <a:solidFill>
                <a:srgbClr val="424242"/>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4000" dirty="0" smtClean="0">
                <a:solidFill>
                  <a:srgbClr val="424242"/>
                </a:solidFill>
              </a:rPr>
              <a:t>Model Building and Implementation phases</a:t>
            </a:r>
          </a:p>
          <a:p>
            <a:pPr marL="1143000" lvl="1" indent="-457200"/>
            <a:r>
              <a:rPr lang="en-US" sz="3200" dirty="0" smtClean="0">
                <a:solidFill>
                  <a:srgbClr val="424242"/>
                </a:solidFill>
                <a:latin typeface="Calibri" panose="020F0502020204030204" pitchFamily="34" charset="0"/>
                <a:cs typeface="Calibri" panose="020F0502020204030204" pitchFamily="34" charset="0"/>
              </a:rPr>
              <a:t>Old Approach – Consulting Firm</a:t>
            </a:r>
          </a:p>
          <a:p>
            <a:pPr marL="1143000" lvl="1" indent="-457200"/>
            <a:r>
              <a:rPr lang="en-US" sz="3200" dirty="0">
                <a:solidFill>
                  <a:srgbClr val="424242"/>
                </a:solidFill>
                <a:latin typeface="Calibri" panose="020F0502020204030204" pitchFamily="34" charset="0"/>
                <a:cs typeface="Calibri" panose="020F0502020204030204" pitchFamily="34" charset="0"/>
              </a:rPr>
              <a:t>N</a:t>
            </a:r>
            <a:r>
              <a:rPr lang="en-US" sz="3200" dirty="0" smtClean="0">
                <a:solidFill>
                  <a:srgbClr val="424242"/>
                </a:solidFill>
                <a:latin typeface="Calibri" panose="020F0502020204030204" pitchFamily="34" charset="0"/>
                <a:cs typeface="Calibri" panose="020F0502020204030204" pitchFamily="34" charset="0"/>
              </a:rPr>
              <a:t>ew Approach – Internal Expertise</a:t>
            </a:r>
            <a:endParaRPr lang="en-US" sz="3200" dirty="0">
              <a:solidFill>
                <a:srgbClr val="424242"/>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smtClean="0">
                <a:solidFill>
                  <a:srgbClr val="424242"/>
                </a:solidFill>
                <a:latin typeface="Calibri" panose="020F0502020204030204" pitchFamily="34" charset="0"/>
                <a:cs typeface="Calibri" panose="020F0502020204030204" pitchFamily="34" charset="0"/>
              </a:rPr>
              <a:t>Opportunities and Challenges</a:t>
            </a:r>
          </a:p>
        </p:txBody>
      </p:sp>
    </p:spTree>
    <p:extLst>
      <p:ext uri="{BB962C8B-B14F-4D97-AF65-F5344CB8AC3E}">
        <p14:creationId xmlns:p14="http://schemas.microsoft.com/office/powerpoint/2010/main" val="3640060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200" y="365126"/>
            <a:ext cx="9840686" cy="1298782"/>
          </a:xfrm>
        </p:spPr>
        <p:txBody>
          <a:bodyPr/>
          <a:lstStyle/>
          <a:p>
            <a:pPr algn="ctr"/>
            <a:r>
              <a:rPr lang="en-US" dirty="0" smtClean="0"/>
              <a:t>Organizational Framework</a:t>
            </a:r>
            <a:endParaRPr lang="en-US" dirty="0"/>
          </a:p>
        </p:txBody>
      </p:sp>
      <p:sp>
        <p:nvSpPr>
          <p:cNvPr id="5" name="Content Placeholder 1">
            <a:extLst>
              <a:ext uri="{FF2B5EF4-FFF2-40B4-BE49-F238E27FC236}">
                <a16:creationId xmlns:a16="http://schemas.microsoft.com/office/drawing/2014/main" id="{A086DB40-6479-3D44-966B-50D3EA772E57}"/>
              </a:ext>
            </a:extLst>
          </p:cNvPr>
          <p:cNvSpPr txBox="1">
            <a:spLocks/>
          </p:cNvSpPr>
          <p:nvPr/>
        </p:nvSpPr>
        <p:spPr>
          <a:xfrm>
            <a:off x="896726" y="2353272"/>
            <a:ext cx="9723634" cy="374957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8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solidFill>
                  <a:srgbClr val="424242"/>
                </a:solidFill>
                <a:latin typeface="Calibri" panose="020F0502020204030204" pitchFamily="34" charset="0"/>
                <a:cs typeface="Calibri" panose="020F0502020204030204" pitchFamily="34" charset="0"/>
              </a:rPr>
              <a:t>Establishment of the Office of Enrollment and Student Success (ESS), formerly Enrollment Management and Retention (EMR</a:t>
            </a:r>
            <a:r>
              <a:rPr lang="en-US" sz="3200" dirty="0" smtClean="0">
                <a:solidFill>
                  <a:srgbClr val="424242"/>
                </a:solidFill>
                <a:latin typeface="Calibri" panose="020F0502020204030204" pitchFamily="34" charset="0"/>
                <a:cs typeface="Calibri" panose="020F0502020204030204" pitchFamily="34" charset="0"/>
              </a:rPr>
              <a:t>) - </a:t>
            </a:r>
            <a:r>
              <a:rPr lang="en-US" sz="2000" dirty="0">
                <a:solidFill>
                  <a:schemeClr val="bg2">
                    <a:lumMod val="90000"/>
                    <a:lumOff val="10000"/>
                  </a:schemeClr>
                </a:solidFill>
                <a:latin typeface="Calibri" panose="020F0502020204030204" pitchFamily="34" charset="0"/>
                <a:ea typeface="Calibri" panose="020F0502020204030204" pitchFamily="34" charset="0"/>
                <a:cs typeface="Calibri" panose="020F0502020204030204" pitchFamily="34" charset="0"/>
              </a:rPr>
              <a:t>Office for Student </a:t>
            </a:r>
            <a:r>
              <a:rPr lang="en-US" sz="2000" dirty="0" smtClean="0">
                <a:solidFill>
                  <a:schemeClr val="bg2">
                    <a:lumMod val="90000"/>
                    <a:lumOff val="10000"/>
                  </a:schemeClr>
                </a:solidFill>
                <a:latin typeface="Calibri" panose="020F0502020204030204" pitchFamily="34" charset="0"/>
                <a:ea typeface="Calibri" panose="020F0502020204030204" pitchFamily="34" charset="0"/>
                <a:cs typeface="Calibri" panose="020F0502020204030204" pitchFamily="34" charset="0"/>
              </a:rPr>
              <a:t>Success</a:t>
            </a:r>
            <a:r>
              <a:rPr lang="en-US" sz="20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424242"/>
                </a:solidFill>
                <a:latin typeface="Calibri" panose="020F0502020204030204" pitchFamily="34" charset="0"/>
                <a:ea typeface="Calibri" panose="020F0502020204030204" pitchFamily="34" charset="0"/>
                <a:cs typeface="Calibri" panose="020F0502020204030204" pitchFamily="34" charset="0"/>
              </a:rPr>
              <a:t>Office of Student Financial </a:t>
            </a:r>
            <a:r>
              <a:rPr lang="en-US" sz="1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Assistance,</a:t>
            </a:r>
            <a:r>
              <a:rPr lang="en-US" sz="1800" dirty="0">
                <a:solidFill>
                  <a:srgbClr val="424242"/>
                </a:solidFill>
                <a:latin typeface="Calibri" panose="020F0502020204030204" pitchFamily="34" charset="0"/>
                <a:ea typeface="Calibri" panose="020F0502020204030204" pitchFamily="34" charset="0"/>
                <a:cs typeface="Calibri" panose="020F0502020204030204" pitchFamily="34" charset="0"/>
              </a:rPr>
              <a:t> Undergraduate </a:t>
            </a:r>
            <a:r>
              <a:rPr lang="en-US" sz="1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Admissions, </a:t>
            </a:r>
            <a:r>
              <a:rPr lang="en-US" sz="1800" dirty="0">
                <a:solidFill>
                  <a:srgbClr val="424242"/>
                </a:solidFill>
                <a:latin typeface="Calibri" panose="020F0502020204030204" pitchFamily="34" charset="0"/>
                <a:ea typeface="Calibri" panose="020F0502020204030204" pitchFamily="34" charset="0"/>
                <a:cs typeface="Calibri" panose="020F0502020204030204" pitchFamily="34" charset="0"/>
              </a:rPr>
              <a:t>Center for Career </a:t>
            </a:r>
            <a:r>
              <a:rPr lang="en-US" sz="1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Services,</a:t>
            </a:r>
            <a:r>
              <a:rPr lang="en-US" sz="1800" dirty="0">
                <a:solidFill>
                  <a:srgbClr val="424242"/>
                </a:solidFill>
                <a:latin typeface="Calibri" panose="020F0502020204030204" pitchFamily="34" charset="0"/>
                <a:ea typeface="Calibri" panose="020F0502020204030204" pitchFamily="34" charset="0"/>
                <a:cs typeface="Calibri" panose="020F0502020204030204" pitchFamily="34" charset="0"/>
              </a:rPr>
              <a:t> Strategic Enrollment </a:t>
            </a:r>
            <a:r>
              <a:rPr lang="en-US" sz="1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Management, and </a:t>
            </a:r>
            <a:r>
              <a:rPr lang="en-US" sz="1800" dirty="0">
                <a:solidFill>
                  <a:srgbClr val="424242"/>
                </a:solidFill>
                <a:latin typeface="Calibri" panose="020F0502020204030204" pitchFamily="34" charset="0"/>
                <a:ea typeface="Calibri" panose="020F0502020204030204" pitchFamily="34" charset="0"/>
                <a:cs typeface="Calibri" panose="020F0502020204030204" pitchFamily="34" charset="0"/>
              </a:rPr>
              <a:t>Graduate Enrollment Management</a:t>
            </a:r>
          </a:p>
          <a:p>
            <a:pPr marL="1143000" lvl="1" indent="-457200"/>
            <a:r>
              <a:rPr lang="en-US" sz="2800" dirty="0" smtClean="0">
                <a:solidFill>
                  <a:srgbClr val="424242"/>
                </a:solidFill>
                <a:latin typeface="Calibri" panose="020F0502020204030204" pitchFamily="34" charset="0"/>
                <a:cs typeface="Calibri" panose="020F0502020204030204" pitchFamily="34" charset="0"/>
              </a:rPr>
              <a:t>Retention and graduation initiative implementation team</a:t>
            </a:r>
          </a:p>
          <a:p>
            <a:pPr marL="1143000" lvl="1" indent="-457200"/>
            <a:r>
              <a:rPr lang="en-US" sz="2800" dirty="0">
                <a:solidFill>
                  <a:srgbClr val="424242"/>
                </a:solidFill>
              </a:rPr>
              <a:t>The Graduation, Retention, Advisory Committee </a:t>
            </a:r>
            <a:r>
              <a:rPr lang="en-US" sz="2800" dirty="0" smtClean="0">
                <a:solidFill>
                  <a:srgbClr val="424242"/>
                </a:solidFill>
              </a:rPr>
              <a:t>(</a:t>
            </a:r>
            <a:r>
              <a:rPr lang="en-US" sz="2800" dirty="0">
                <a:solidFill>
                  <a:srgbClr val="424242"/>
                </a:solidFill>
              </a:rPr>
              <a:t>GRAD-C</a:t>
            </a:r>
            <a:r>
              <a:rPr lang="en-US" sz="2800" dirty="0" smtClean="0">
                <a:solidFill>
                  <a:srgbClr val="424242"/>
                </a:solidFill>
              </a:rPr>
              <a:t>)</a:t>
            </a:r>
            <a:endParaRPr lang="en-US" sz="2800"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344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365126"/>
            <a:ext cx="10689771" cy="1298782"/>
          </a:xfrm>
        </p:spPr>
        <p:txBody>
          <a:bodyPr/>
          <a:lstStyle/>
          <a:p>
            <a:pPr algn="ctr"/>
            <a:r>
              <a:rPr lang="en-US" dirty="0">
                <a:solidFill>
                  <a:srgbClr val="FFFFFF"/>
                </a:solidFill>
                <a:latin typeface="Calibri" panose="020F0502020204030204" pitchFamily="34" charset="0"/>
                <a:cs typeface="Calibri" panose="020F0502020204030204" pitchFamily="34" charset="0"/>
              </a:rPr>
              <a:t>Retention and </a:t>
            </a:r>
            <a:r>
              <a:rPr lang="en-US" dirty="0" smtClean="0">
                <a:solidFill>
                  <a:srgbClr val="FFFFFF"/>
                </a:solidFill>
                <a:latin typeface="Calibri" panose="020F0502020204030204" pitchFamily="34" charset="0"/>
                <a:cs typeface="Calibri" panose="020F0502020204030204" pitchFamily="34" charset="0"/>
              </a:rPr>
              <a:t>Graduation Initiatives Implementation Committee</a:t>
            </a:r>
            <a:endParaRPr lang="en-US" dirty="0">
              <a:solidFill>
                <a:srgbClr val="FFFFFF"/>
              </a:solidFill>
            </a:endParaRPr>
          </a:p>
        </p:txBody>
      </p:sp>
      <p:sp>
        <p:nvSpPr>
          <p:cNvPr id="4" name="Rectangle 3"/>
          <p:cNvSpPr/>
          <p:nvPr/>
        </p:nvSpPr>
        <p:spPr>
          <a:xfrm>
            <a:off x="1551213" y="1996080"/>
            <a:ext cx="7462157" cy="5432256"/>
          </a:xfrm>
          <a:prstGeom prst="rect">
            <a:avLst/>
          </a:prstGeom>
        </p:spPr>
        <p:txBody>
          <a:bodyPr wrap="square">
            <a:spAutoFit/>
          </a:bodyPr>
          <a:lstStyle/>
          <a:p>
            <a:pPr marL="342900" indent="-342900">
              <a:buFont typeface="Arial" panose="020B0604020202020204" pitchFamily="34" charset="0"/>
              <a:buChar char="•"/>
            </a:pPr>
            <a:r>
              <a:rPr lang="en-US" sz="2800" dirty="0">
                <a:solidFill>
                  <a:srgbClr val="424242"/>
                </a:solidFill>
                <a:latin typeface="Calibri" panose="020F0502020204030204" pitchFamily="34" charset="0"/>
                <a:cs typeface="Calibri" panose="020F0502020204030204" pitchFamily="34" charset="0"/>
              </a:rPr>
              <a:t>Staff members from IR, EMR, Student Affairs, Financial Aid, and Registrar</a:t>
            </a:r>
          </a:p>
          <a:p>
            <a:pPr marL="342900" indent="-342900">
              <a:buFont typeface="Arial" panose="020B0604020202020204" pitchFamily="34" charset="0"/>
              <a:buChar char="•"/>
            </a:pPr>
            <a:r>
              <a:rPr lang="en-US" sz="2800" dirty="0">
                <a:solidFill>
                  <a:srgbClr val="424242"/>
                </a:solidFill>
                <a:latin typeface="Calibri" panose="020F0502020204030204" pitchFamily="34" charset="0"/>
                <a:cs typeface="Calibri" panose="020F0502020204030204" pitchFamily="34" charset="0"/>
              </a:rPr>
              <a:t>Prepared retention and graduation </a:t>
            </a:r>
            <a:r>
              <a:rPr lang="en-US" sz="2800" dirty="0" smtClean="0">
                <a:solidFill>
                  <a:srgbClr val="424242"/>
                </a:solidFill>
                <a:latin typeface="Calibri" panose="020F0502020204030204" pitchFamily="34" charset="0"/>
                <a:cs typeface="Calibri" panose="020F0502020204030204" pitchFamily="34" charset="0"/>
              </a:rPr>
              <a:t>initiatives </a:t>
            </a:r>
            <a:r>
              <a:rPr lang="en-US" sz="2800" dirty="0">
                <a:solidFill>
                  <a:srgbClr val="424242"/>
                </a:solidFill>
                <a:latin typeface="Calibri" panose="020F0502020204030204" pitchFamily="34" charset="0"/>
                <a:cs typeface="Calibri" panose="020F0502020204030204" pitchFamily="34" charset="0"/>
              </a:rPr>
              <a:t>implementation </a:t>
            </a:r>
            <a:r>
              <a:rPr lang="en-US" sz="2800" dirty="0" smtClean="0">
                <a:solidFill>
                  <a:srgbClr val="424242"/>
                </a:solidFill>
                <a:latin typeface="Calibri" panose="020F0502020204030204" pitchFamily="34" charset="0"/>
                <a:cs typeface="Calibri" panose="020F0502020204030204" pitchFamily="34" charset="0"/>
              </a:rPr>
              <a:t>plan</a:t>
            </a:r>
          </a:p>
          <a:p>
            <a:pPr marL="342900" indent="-342900">
              <a:buFont typeface="Arial" panose="020B0604020202020204" pitchFamily="34" charset="0"/>
              <a:buChar char="•"/>
            </a:pPr>
            <a:r>
              <a:rPr lang="en-US" sz="2800" dirty="0" smtClean="0">
                <a:solidFill>
                  <a:srgbClr val="424242"/>
                </a:solidFill>
                <a:latin typeface="Calibri" panose="020F0502020204030204" pitchFamily="34" charset="0"/>
                <a:cs typeface="Calibri" panose="020F0502020204030204" pitchFamily="34" charset="0"/>
              </a:rPr>
              <a:t>Recruited consulting firm</a:t>
            </a:r>
          </a:p>
          <a:p>
            <a:pPr marR="0" lvl="0">
              <a:lnSpc>
                <a:spcPct val="115000"/>
              </a:lnSpc>
              <a:spcBef>
                <a:spcPts val="0"/>
              </a:spcBef>
              <a:spcAft>
                <a:spcPts val="0"/>
              </a:spcAft>
            </a:pP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The firm was expected:</a:t>
            </a:r>
          </a:p>
          <a:p>
            <a:pPr marL="571500" indent="-571500">
              <a:lnSpc>
                <a:spcPct val="115000"/>
              </a:lnSpc>
              <a:spcBef>
                <a:spcPts val="0"/>
              </a:spcBef>
              <a:buFont typeface="Arial" panose="020B0604020202020204" pitchFamily="34" charset="0"/>
              <a:buChar char="•"/>
            </a:pP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to develop a comprehensive retention data warehouse </a:t>
            </a:r>
          </a:p>
          <a:p>
            <a:pPr marL="571500" indent="-571500">
              <a:lnSpc>
                <a:spcPct val="115000"/>
              </a:lnSpc>
              <a:spcBef>
                <a:spcPts val="0"/>
              </a:spcBef>
              <a:buFont typeface="Arial" panose="020B0604020202020204" pitchFamily="34" charset="0"/>
              <a:buChar char="•"/>
            </a:pPr>
            <a:r>
              <a:rPr lang="en-US" sz="2800" dirty="0">
                <a:solidFill>
                  <a:srgbClr val="424242"/>
                </a:solidFill>
                <a:latin typeface="Calibri" panose="020F0502020204030204" pitchFamily="34" charset="0"/>
                <a:ea typeface="Calibri" panose="020F0502020204030204" pitchFamily="34" charset="0"/>
                <a:cs typeface="Calibri" panose="020F0502020204030204" pitchFamily="34" charset="0"/>
              </a:rPr>
              <a:t>and provide on-going analytic support including risk </a:t>
            </a:r>
            <a:r>
              <a:rPr lang="en-US" sz="2800" dirty="0" smtClean="0">
                <a:solidFill>
                  <a:srgbClr val="424242"/>
                </a:solidFill>
                <a:latin typeface="Calibri" panose="020F0502020204030204" pitchFamily="34" charset="0"/>
                <a:ea typeface="Calibri" panose="020F0502020204030204" pitchFamily="34" charset="0"/>
                <a:cs typeface="Calibri" panose="020F0502020204030204" pitchFamily="34" charset="0"/>
              </a:rPr>
              <a:t>models</a:t>
            </a:r>
          </a:p>
          <a:p>
            <a:pPr marL="342900" indent="-342900">
              <a:buFont typeface="Arial" panose="020B0604020202020204" pitchFamily="34" charset="0"/>
              <a:buChar char="•"/>
            </a:pPr>
            <a:endParaRPr lang="en-US" sz="2800" dirty="0">
              <a:solidFill>
                <a:srgbClr val="00257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dirty="0">
              <a:solidFill>
                <a:srgbClr val="00257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085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212272"/>
            <a:ext cx="10689771" cy="1551213"/>
          </a:xfrm>
        </p:spPr>
        <p:txBody>
          <a:bodyPr/>
          <a:lstStyle/>
          <a:p>
            <a:pPr algn="ctr"/>
            <a:r>
              <a:rPr lang="en-US" dirty="0" smtClean="0"/>
              <a:t/>
            </a:r>
            <a:br>
              <a:rPr lang="en-US" dirty="0" smtClean="0"/>
            </a:br>
            <a:r>
              <a:rPr lang="en-US" dirty="0" smtClean="0"/>
              <a:t>The </a:t>
            </a:r>
            <a:r>
              <a:rPr lang="en-US" dirty="0"/>
              <a:t>Graduation, Retention, Advisory Committee </a:t>
            </a:r>
            <a:r>
              <a:rPr lang="en-US" dirty="0" smtClean="0"/>
              <a:t/>
            </a:r>
            <a:br>
              <a:rPr lang="en-US" dirty="0" smtClean="0"/>
            </a:br>
            <a:r>
              <a:rPr lang="en-US" dirty="0" smtClean="0"/>
              <a:t>(</a:t>
            </a:r>
            <a:r>
              <a:rPr lang="en-US" dirty="0"/>
              <a:t>GRAD-C) </a:t>
            </a:r>
            <a:br>
              <a:rPr lang="en-US" dirty="0"/>
            </a:br>
            <a:endParaRPr lang="en-US" dirty="0">
              <a:solidFill>
                <a:srgbClr val="FFFFFF"/>
              </a:solidFill>
            </a:endParaRPr>
          </a:p>
        </p:txBody>
      </p:sp>
      <p:sp>
        <p:nvSpPr>
          <p:cNvPr id="4" name="Rectangle 3"/>
          <p:cNvSpPr/>
          <p:nvPr/>
        </p:nvSpPr>
        <p:spPr>
          <a:xfrm>
            <a:off x="1992086" y="2470192"/>
            <a:ext cx="8030933" cy="3970318"/>
          </a:xfrm>
          <a:prstGeom prst="rect">
            <a:avLst/>
          </a:prstGeom>
        </p:spPr>
        <p:txBody>
          <a:bodyPr wrap="square">
            <a:spAutoFit/>
          </a:bodyPr>
          <a:lstStyle/>
          <a:p>
            <a:r>
              <a:rPr lang="en-US" sz="2800" dirty="0" smtClean="0">
                <a:solidFill>
                  <a:srgbClr val="424242"/>
                </a:solidFill>
                <a:latin typeface="+mj-lt"/>
              </a:rPr>
              <a:t>GRAD-C </a:t>
            </a:r>
            <a:r>
              <a:rPr lang="en-US" sz="2800" dirty="0">
                <a:solidFill>
                  <a:srgbClr val="424242"/>
                </a:solidFill>
                <a:latin typeface="+mj-lt"/>
              </a:rPr>
              <a:t>is a committee and working group that seeks to build capacity and partnership to support collaborative and data-informed responses that strengthen our collective efforts to improve the student experience. with a specific focus on undergraduate retention and graduation</a:t>
            </a:r>
            <a:r>
              <a:rPr lang="en-US" sz="2800" dirty="0" smtClean="0">
                <a:solidFill>
                  <a:srgbClr val="424242"/>
                </a:solidFill>
                <a:latin typeface="+mj-lt"/>
              </a:rPr>
              <a:t>.</a:t>
            </a:r>
          </a:p>
          <a:p>
            <a:endParaRPr lang="en-US" sz="2800" dirty="0">
              <a:solidFill>
                <a:srgbClr val="424242"/>
              </a:solidFill>
              <a:latin typeface="+mj-lt"/>
            </a:endParaRPr>
          </a:p>
          <a:p>
            <a:pPr marL="457200" indent="-457200">
              <a:buFont typeface="Arial" panose="020B0604020202020204" pitchFamily="34" charset="0"/>
              <a:buChar char="•"/>
            </a:pPr>
            <a:r>
              <a:rPr lang="en-US" sz="2800" dirty="0" smtClean="0">
                <a:solidFill>
                  <a:srgbClr val="424242"/>
                </a:solidFill>
                <a:latin typeface="+mj-lt"/>
              </a:rPr>
              <a:t>Replaced the earlier committee </a:t>
            </a:r>
          </a:p>
          <a:p>
            <a:pPr marL="457200" indent="-457200">
              <a:buFont typeface="Arial" panose="020B0604020202020204" pitchFamily="34" charset="0"/>
              <a:buChar char="•"/>
            </a:pPr>
            <a:r>
              <a:rPr lang="en-US" sz="2800" dirty="0" smtClean="0">
                <a:solidFill>
                  <a:srgbClr val="424242"/>
                </a:solidFill>
                <a:latin typeface="+mj-lt"/>
              </a:rPr>
              <a:t>It includes representatives from 9 divisions/units  </a:t>
            </a:r>
            <a:endParaRPr lang="en-US" sz="2800" dirty="0">
              <a:solidFill>
                <a:srgbClr val="424242"/>
              </a:solidFill>
              <a:latin typeface="+mj-lt"/>
            </a:endParaRPr>
          </a:p>
        </p:txBody>
      </p:sp>
    </p:spTree>
    <p:extLst>
      <p:ext uri="{BB962C8B-B14F-4D97-AF65-F5344CB8AC3E}">
        <p14:creationId xmlns:p14="http://schemas.microsoft.com/office/powerpoint/2010/main" val="2475854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3D9B-26BB-304C-9E90-A9B49C63E71B}"/>
              </a:ext>
            </a:extLst>
          </p:cNvPr>
          <p:cNvSpPr>
            <a:spLocks noGrp="1"/>
          </p:cNvSpPr>
          <p:nvPr>
            <p:ph type="title"/>
          </p:nvPr>
        </p:nvSpPr>
        <p:spPr>
          <a:xfrm>
            <a:off x="838199" y="620485"/>
            <a:ext cx="10689771" cy="1126671"/>
          </a:xfrm>
        </p:spPr>
        <p:txBody>
          <a:bodyPr/>
          <a:lstStyle/>
          <a:p>
            <a:pPr algn="ctr"/>
            <a:r>
              <a:rPr lang="en-US" dirty="0" smtClean="0"/>
              <a:t/>
            </a:r>
            <a:br>
              <a:rPr lang="en-US" dirty="0" smtClean="0"/>
            </a:br>
            <a:r>
              <a:rPr lang="en-US" dirty="0" smtClean="0"/>
              <a:t>The </a:t>
            </a:r>
            <a:r>
              <a:rPr lang="en-US" dirty="0"/>
              <a:t>Graduation, Retention, Advisory Committee </a:t>
            </a:r>
            <a:r>
              <a:rPr lang="en-US" dirty="0" smtClean="0"/>
              <a:t/>
            </a:r>
            <a:br>
              <a:rPr lang="en-US" dirty="0" smtClean="0"/>
            </a:br>
            <a:r>
              <a:rPr lang="en-US" dirty="0" smtClean="0"/>
              <a:t>Responsibilities </a:t>
            </a:r>
            <a:r>
              <a:rPr lang="en-US" dirty="0"/>
              <a:t/>
            </a:r>
            <a:br>
              <a:rPr lang="en-US" dirty="0"/>
            </a:br>
            <a:endParaRPr lang="en-US" dirty="0">
              <a:solidFill>
                <a:srgbClr val="FFFFFF"/>
              </a:solidFill>
            </a:endParaRPr>
          </a:p>
        </p:txBody>
      </p:sp>
      <p:sp>
        <p:nvSpPr>
          <p:cNvPr id="3" name="Rectangle 2"/>
          <p:cNvSpPr/>
          <p:nvPr/>
        </p:nvSpPr>
        <p:spPr>
          <a:xfrm>
            <a:off x="1643741" y="1973564"/>
            <a:ext cx="9078685" cy="4246932"/>
          </a:xfrm>
          <a:prstGeom prst="rect">
            <a:avLst/>
          </a:prstGeom>
        </p:spPr>
        <p:txBody>
          <a:bodyPr wrap="square">
            <a:spAutoFit/>
          </a:bodyPr>
          <a:lstStyle/>
          <a:p>
            <a:pPr>
              <a:lnSpc>
                <a:spcPct val="107000"/>
              </a:lnSpc>
              <a:spcAft>
                <a:spcPts val="800"/>
              </a:spcAft>
            </a:pPr>
            <a:r>
              <a:rPr lang="en-US" dirty="0">
                <a:solidFill>
                  <a:srgbClr val="424242"/>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Review student success analysis and reports</a:t>
            </a: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 Strategize on collaborative interventions </a:t>
            </a: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 Collaborate on process improvements to eliminate barriers,</a:t>
            </a: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recommend technological enhancements, etc.</a:t>
            </a: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 Collaborate on programming, student outreach </a:t>
            </a:r>
            <a:r>
              <a:rPr lang="en-US" sz="24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and intervention </a:t>
            </a: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and develop actionable responses to </a:t>
            </a:r>
            <a:r>
              <a:rPr lang="en-US" sz="24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identified needs</a:t>
            </a:r>
            <a:endPar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 Identify cultural, systemic and/or policy barriers to </a:t>
            </a:r>
            <a:r>
              <a:rPr lang="en-US" sz="24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student success </a:t>
            </a: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to make recommendations to University leadership </a:t>
            </a:r>
            <a:r>
              <a:rPr lang="en-US" sz="2400" dirty="0" smtClean="0">
                <a:solidFill>
                  <a:srgbClr val="424242"/>
                </a:solidFill>
                <a:latin typeface="Calibri" panose="020F0502020204030204" pitchFamily="34" charset="0"/>
                <a:ea typeface="Calibri" panose="020F0502020204030204" pitchFamily="34" charset="0"/>
                <a:cs typeface="Times New Roman" panose="02020603050405020304" pitchFamily="18" charset="0"/>
              </a:rPr>
              <a:t>for improvements</a:t>
            </a:r>
            <a:endPar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424242"/>
                </a:solidFill>
                <a:latin typeface="Calibri" panose="020F0502020204030204" pitchFamily="34" charset="0"/>
                <a:ea typeface="Calibri" panose="020F0502020204030204" pitchFamily="34" charset="0"/>
                <a:cs typeface="Times New Roman" panose="02020603050405020304" pitchFamily="18" charset="0"/>
              </a:rPr>
              <a:t>• Share best practices and resources in student success</a:t>
            </a:r>
          </a:p>
        </p:txBody>
      </p:sp>
    </p:spTree>
    <p:extLst>
      <p:ext uri="{BB962C8B-B14F-4D97-AF65-F5344CB8AC3E}">
        <p14:creationId xmlns:p14="http://schemas.microsoft.com/office/powerpoint/2010/main" val="1633750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Dark">
  <a:themeElements>
    <a:clrScheme name="AIR Forum Colors - 2022">
      <a:dk1>
        <a:srgbClr val="0C7465"/>
      </a:dk1>
      <a:lt1>
        <a:srgbClr val="FFFFFF"/>
      </a:lt1>
      <a:dk2>
        <a:srgbClr val="0C2244"/>
      </a:dk2>
      <a:lt2>
        <a:srgbClr val="FFFFFF"/>
      </a:lt2>
      <a:accent1>
        <a:srgbClr val="B3D889"/>
      </a:accent1>
      <a:accent2>
        <a:srgbClr val="D9BCDA"/>
      </a:accent2>
      <a:accent3>
        <a:srgbClr val="ABDFE9"/>
      </a:accent3>
      <a:accent4>
        <a:srgbClr val="FEE848"/>
      </a:accent4>
      <a:accent5>
        <a:srgbClr val="939598"/>
      </a:accent5>
      <a:accent6>
        <a:srgbClr val="0C2244"/>
      </a:accent6>
      <a:hlink>
        <a:srgbClr val="B3D889"/>
      </a:hlink>
      <a:folHlink>
        <a:srgbClr val="B3D8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83b05783-b1d2-4a62-83e6-054faa1ff6c0">VM2AFX46KAMZ-1253367385-673493</_dlc_DocId>
    <_dlc_DocIdUrl xmlns="83b05783-b1d2-4a62-83e6-054faa1ff6c0">
      <Url>https://airwebcloud.sharepoint.com/sites/MeetingsAndEvents/Forum2021/_layouts/15/DocIdRedir.aspx?ID=VM2AFX46KAMZ-1253367385-673493</Url>
      <Description>VM2AFX46KAMZ-1253367385-673493</Description>
    </_dlc_DocIdUrl>
    <ca3c008bca7648f19ec206ee64dba18f xmlns="83b05783-b1d2-4a62-83e6-054faa1ff6c0">
      <Terms xmlns="http://schemas.microsoft.com/office/infopath/2007/PartnerControls"/>
    </ca3c008bca7648f19ec206ee64dba18f>
    <TaxCatchAll xmlns="83b05783-b1d2-4a62-83e6-054faa1ff6c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379BEB21A42647B4D89616C45B969A" ma:contentTypeVersion="18" ma:contentTypeDescription="Create a new document." ma:contentTypeScope="" ma:versionID="91719c84811e122092cad9336607060a">
  <xsd:schema xmlns:xsd="http://www.w3.org/2001/XMLSchema" xmlns:xs="http://www.w3.org/2001/XMLSchema" xmlns:p="http://schemas.microsoft.com/office/2006/metadata/properties" xmlns:ns2="83b05783-b1d2-4a62-83e6-054faa1ff6c0" xmlns:ns3="b9f0415e-59c8-4495-8396-f9a6e76e1c1a" targetNamespace="http://schemas.microsoft.com/office/2006/metadata/properties" ma:root="true" ma:fieldsID="a2e77bd9ec43962ae4a97a28d62478b8" ns2:_="" ns3:_="">
    <xsd:import namespace="83b05783-b1d2-4a62-83e6-054faa1ff6c0"/>
    <xsd:import namespace="b9f0415e-59c8-4495-8396-f9a6e76e1c1a"/>
    <xsd:element name="properties">
      <xsd:complexType>
        <xsd:sequence>
          <xsd:element name="documentManagement">
            <xsd:complexType>
              <xsd:all>
                <xsd:element ref="ns2:_dlc_DocId" minOccurs="0"/>
                <xsd:element ref="ns2:_dlc_DocIdUrl" minOccurs="0"/>
                <xsd:element ref="ns2:_dlc_DocIdPersistId" minOccurs="0"/>
                <xsd:element ref="ns2:ca3c008bca7648f19ec206ee64dba18f" minOccurs="0"/>
                <xsd:element ref="ns2:TaxCatchAl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05783-b1d2-4a62-83e6-054faa1ff6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3c008bca7648f19ec206ee64dba18f" ma:index="12" nillable="true" ma:taxonomy="true" ma:internalName="ca3c008bca7648f19ec206ee64dba18f" ma:taxonomyFieldName="Year" ma:displayName="Year" ma:default="" ma:fieldId="{ca3c008b-ca76-48f1-9ec2-06ee64dba18f}" ma:sspId="140eb79c-9a06-4b0c-a5ce-5ab6f329c828" ma:termSetId="524e9d3c-f55d-4ad9-bc23-d170804310f9" ma:anchorId="d28b42c1-d0f5-4961-9ed0-248cbffde6fc" ma:open="false" ma:isKeyword="false">
      <xsd:complexType>
        <xsd:sequence>
          <xsd:element ref="pc:Terms" minOccurs="0" maxOccurs="1"/>
        </xsd:sequence>
      </xsd:complexType>
    </xsd:element>
    <xsd:element name="TaxCatchAll" ma:index="13" nillable="true" ma:displayName="Taxonomy Catch All Column" ma:hidden="true" ma:list="{8062ef44-e32b-4c25-b872-d359d1f94021}" ma:internalName="TaxCatchAll" ma:showField="CatchAllData" ma:web="83b05783-b1d2-4a62-83e6-054faa1ff6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0415e-59c8-4495-8396-f9a6e76e1c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3B8EB-F7B8-44DE-A0C7-4BE76548B1D9}">
  <ds:schemaRefs>
    <ds:schemaRef ds:uri="http://schemas.microsoft.com/sharepoint/events"/>
  </ds:schemaRefs>
</ds:datastoreItem>
</file>

<file path=customXml/itemProps2.xml><?xml version="1.0" encoding="utf-8"?>
<ds:datastoreItem xmlns:ds="http://schemas.openxmlformats.org/officeDocument/2006/customXml" ds:itemID="{EEDDA036-857E-44E9-8142-4FEE41F3CEAD}">
  <ds:schemaRefs>
    <ds:schemaRef ds:uri="http://schemas.microsoft.com/office/2006/documentManagement/types"/>
    <ds:schemaRef ds:uri="http://www.w3.org/XML/1998/namespace"/>
    <ds:schemaRef ds:uri="83b05783-b1d2-4a62-83e6-054faa1ff6c0"/>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b9f0415e-59c8-4495-8396-f9a6e76e1c1a"/>
  </ds:schemaRefs>
</ds:datastoreItem>
</file>

<file path=customXml/itemProps3.xml><?xml version="1.0" encoding="utf-8"?>
<ds:datastoreItem xmlns:ds="http://schemas.openxmlformats.org/officeDocument/2006/customXml" ds:itemID="{4320000B-5C69-4A15-866A-366019FA9D7D}">
  <ds:schemaRefs>
    <ds:schemaRef ds:uri="83b05783-b1d2-4a62-83e6-054faa1ff6c0"/>
    <ds:schemaRef ds:uri="b9f0415e-59c8-4495-8396-f9a6e76e1c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A61D40E5-A5CF-4368-82FA-42EFB1CB7C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9726</TotalTime>
  <Words>2543</Words>
  <Application>Microsoft Office PowerPoint</Application>
  <PresentationFormat>Widescreen</PresentationFormat>
  <Paragraphs>248</Paragraphs>
  <Slides>27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Master Dark</vt:lpstr>
      <vt:lpstr>Transforming IR with machine learning project: Planning, Strategy, Practice</vt:lpstr>
      <vt:lpstr>From George Washington University’s Journey on Machine Learning </vt:lpstr>
      <vt:lpstr>About GWU</vt:lpstr>
      <vt:lpstr>Background of  IR and Related Offices</vt:lpstr>
      <vt:lpstr>Background</vt:lpstr>
      <vt:lpstr>Organizational Framework</vt:lpstr>
      <vt:lpstr>Retention and Graduation Initiatives Implementation Committee</vt:lpstr>
      <vt:lpstr> The Graduation, Retention, Advisory Committee  (GRAD-C)  </vt:lpstr>
      <vt:lpstr> The Graduation, Retention, Advisory Committee  Responsibilities  </vt:lpstr>
      <vt:lpstr>PowerPoint Presentation</vt:lpstr>
      <vt:lpstr>Model Building and Implementation – Old Approach</vt:lpstr>
      <vt:lpstr> Model Building and Implementation – New Approach</vt:lpstr>
      <vt:lpstr>New Approach: Data Collection for Risk Modeling</vt:lpstr>
      <vt:lpstr>Data Collection for Risk Modeling - Continued</vt:lpstr>
      <vt:lpstr>Data Collection for Risk Modeling - Continued</vt:lpstr>
      <vt:lpstr>Opportunities and Challenges</vt:lpstr>
      <vt:lpstr>GW Data Analytics Incident and Impact on Our Project</vt:lpstr>
      <vt:lpstr>GW Data Analytics Incident and Impact on Our Project</vt:lpstr>
      <vt:lpstr>Planning: Implementation of Machine Learning</vt:lpstr>
      <vt:lpstr>Exploratory Data Analysis</vt:lpstr>
      <vt:lpstr>Statistics Versus Machine Learning </vt:lpstr>
      <vt:lpstr>How can we use Machine Learning? </vt:lpstr>
      <vt:lpstr>How can we use Machine Learning? </vt:lpstr>
      <vt:lpstr>Benefits of Python Programming</vt:lpstr>
      <vt:lpstr>Proficiency in  Machine Learning from IR perspective</vt:lpstr>
      <vt:lpstr>Lesson Learned Through the Project as IR Leader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Forum Virtual Presentation</dc:title>
  <dc:subject/>
  <dc:creator>Yang, Eric</dc:creator>
  <cp:keywords/>
  <dc:description/>
  <cp:lastModifiedBy>Yang, Eric</cp:lastModifiedBy>
  <cp:revision>48</cp:revision>
  <cp:lastPrinted>2020-12-17T21:50:23Z</cp:lastPrinted>
  <dcterms:created xsi:type="dcterms:W3CDTF">2020-03-18T13:48:37Z</dcterms:created>
  <dcterms:modified xsi:type="dcterms:W3CDTF">2022-06-05T21:39:48Z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0x010100ED379BEB21A42647B4D89616C45B969A</vt:lpwstr>
  </property>
  <property fmtid="{D5CDD505-2E9C-101B-9397-08002B2CF9AE}" pid="3" name="_dlc_DocIdItemGuid">
    <vt:lpwstr>55f39d55-5413-4ae9-bbf1-b1ae7a4ce324</vt:lpwstr>
  </property>
  <property fmtid="{D5CDD505-2E9C-101B-9397-08002B2CF9AE}" pid="4" name="Year">
    <vt:lpwstr/>
  </property>
</Properties>
</file>